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8" r:id="rId3"/>
    <p:sldId id="259" r:id="rId4"/>
    <p:sldId id="278" r:id="rId5"/>
    <p:sldId id="269" r:id="rId6"/>
    <p:sldId id="270" r:id="rId7"/>
    <p:sldId id="271" r:id="rId8"/>
    <p:sldId id="272" r:id="rId9"/>
    <p:sldId id="273" r:id="rId10"/>
    <p:sldId id="274" r:id="rId11"/>
    <p:sldId id="275" r:id="rId12"/>
    <p:sldId id="279" r:id="rId13"/>
    <p:sldId id="280" r:id="rId14"/>
    <p:sldId id="276" r:id="rId15"/>
    <p:sldId id="277" r:id="rId16"/>
    <p:sldId id="281" r:id="rId17"/>
    <p:sldId id="282" r:id="rId18"/>
    <p:sldId id="283" r:id="rId19"/>
    <p:sldId id="284" r:id="rId20"/>
    <p:sldId id="285" r:id="rId21"/>
    <p:sldId id="286" r:id="rId22"/>
    <p:sldId id="28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7" autoAdjust="0"/>
    <p:restoredTop sz="94660"/>
  </p:normalViewPr>
  <p:slideViewPr>
    <p:cSldViewPr>
      <p:cViewPr varScale="1">
        <p:scale>
          <a:sx n="108" d="100"/>
          <a:sy n="108" d="100"/>
        </p:scale>
        <p:origin x="1752"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9BB86-59AF-49C4-A38B-C0B8CBEF053F}" type="datetimeFigureOut">
              <a:rPr lang="en-NZ" smtClean="0"/>
              <a:pPr/>
              <a:t>4/07/2021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674AA-7BA7-44F7-9B18-83FDF2C21068}"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10</a:t>
            </a:fld>
            <a:endParaRPr lang="en-NZ"/>
          </a:p>
        </p:txBody>
      </p:sp>
    </p:spTree>
    <p:extLst>
      <p:ext uri="{BB962C8B-B14F-4D97-AF65-F5344CB8AC3E}">
        <p14:creationId xmlns:p14="http://schemas.microsoft.com/office/powerpoint/2010/main" val="343427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11</a:t>
            </a:fld>
            <a:endParaRPr lang="en-NZ"/>
          </a:p>
        </p:txBody>
      </p:sp>
    </p:spTree>
    <p:extLst>
      <p:ext uri="{BB962C8B-B14F-4D97-AF65-F5344CB8AC3E}">
        <p14:creationId xmlns:p14="http://schemas.microsoft.com/office/powerpoint/2010/main" val="52588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12</a:t>
            </a:fld>
            <a:endParaRPr lang="en-NZ"/>
          </a:p>
        </p:txBody>
      </p:sp>
    </p:spTree>
    <p:extLst>
      <p:ext uri="{BB962C8B-B14F-4D97-AF65-F5344CB8AC3E}">
        <p14:creationId xmlns:p14="http://schemas.microsoft.com/office/powerpoint/2010/main" val="106913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13</a:t>
            </a:fld>
            <a:endParaRPr lang="en-NZ"/>
          </a:p>
        </p:txBody>
      </p:sp>
    </p:spTree>
    <p:extLst>
      <p:ext uri="{BB962C8B-B14F-4D97-AF65-F5344CB8AC3E}">
        <p14:creationId xmlns:p14="http://schemas.microsoft.com/office/powerpoint/2010/main" val="324786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14</a:t>
            </a:fld>
            <a:endParaRPr lang="en-NZ"/>
          </a:p>
        </p:txBody>
      </p:sp>
    </p:spTree>
    <p:extLst>
      <p:ext uri="{BB962C8B-B14F-4D97-AF65-F5344CB8AC3E}">
        <p14:creationId xmlns:p14="http://schemas.microsoft.com/office/powerpoint/2010/main" val="404856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15</a:t>
            </a:fld>
            <a:endParaRPr lang="en-NZ"/>
          </a:p>
        </p:txBody>
      </p:sp>
    </p:spTree>
    <p:extLst>
      <p:ext uri="{BB962C8B-B14F-4D97-AF65-F5344CB8AC3E}">
        <p14:creationId xmlns:p14="http://schemas.microsoft.com/office/powerpoint/2010/main" val="1289485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16</a:t>
            </a:fld>
            <a:endParaRPr lang="en-NZ"/>
          </a:p>
        </p:txBody>
      </p:sp>
    </p:spTree>
    <p:extLst>
      <p:ext uri="{BB962C8B-B14F-4D97-AF65-F5344CB8AC3E}">
        <p14:creationId xmlns:p14="http://schemas.microsoft.com/office/powerpoint/2010/main" val="2060944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17</a:t>
            </a:fld>
            <a:endParaRPr lang="en-NZ"/>
          </a:p>
        </p:txBody>
      </p:sp>
    </p:spTree>
    <p:extLst>
      <p:ext uri="{BB962C8B-B14F-4D97-AF65-F5344CB8AC3E}">
        <p14:creationId xmlns:p14="http://schemas.microsoft.com/office/powerpoint/2010/main" val="208172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18</a:t>
            </a:fld>
            <a:endParaRPr lang="en-NZ"/>
          </a:p>
        </p:txBody>
      </p:sp>
    </p:spTree>
    <p:extLst>
      <p:ext uri="{BB962C8B-B14F-4D97-AF65-F5344CB8AC3E}">
        <p14:creationId xmlns:p14="http://schemas.microsoft.com/office/powerpoint/2010/main" val="3330344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19</a:t>
            </a:fld>
            <a:endParaRPr lang="en-NZ"/>
          </a:p>
        </p:txBody>
      </p:sp>
    </p:spTree>
    <p:extLst>
      <p:ext uri="{BB962C8B-B14F-4D97-AF65-F5344CB8AC3E}">
        <p14:creationId xmlns:p14="http://schemas.microsoft.com/office/powerpoint/2010/main" val="4060332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20</a:t>
            </a:fld>
            <a:endParaRPr lang="en-NZ"/>
          </a:p>
        </p:txBody>
      </p:sp>
    </p:spTree>
    <p:extLst>
      <p:ext uri="{BB962C8B-B14F-4D97-AF65-F5344CB8AC3E}">
        <p14:creationId xmlns:p14="http://schemas.microsoft.com/office/powerpoint/2010/main" val="2018686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21</a:t>
            </a:fld>
            <a:endParaRPr lang="en-NZ"/>
          </a:p>
        </p:txBody>
      </p:sp>
    </p:spTree>
    <p:extLst>
      <p:ext uri="{BB962C8B-B14F-4D97-AF65-F5344CB8AC3E}">
        <p14:creationId xmlns:p14="http://schemas.microsoft.com/office/powerpoint/2010/main" val="327115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22</a:t>
            </a:fld>
            <a:endParaRPr lang="en-NZ"/>
          </a:p>
        </p:txBody>
      </p:sp>
    </p:spTree>
    <p:extLst>
      <p:ext uri="{BB962C8B-B14F-4D97-AF65-F5344CB8AC3E}">
        <p14:creationId xmlns:p14="http://schemas.microsoft.com/office/powerpoint/2010/main" val="347460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23</a:t>
            </a:fld>
            <a:endParaRPr lang="en-NZ"/>
          </a:p>
        </p:txBody>
      </p:sp>
    </p:spTree>
    <p:extLst>
      <p:ext uri="{BB962C8B-B14F-4D97-AF65-F5344CB8AC3E}">
        <p14:creationId xmlns:p14="http://schemas.microsoft.com/office/powerpoint/2010/main" val="110628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4</a:t>
            </a:fld>
            <a:endParaRPr lang="en-NZ"/>
          </a:p>
        </p:txBody>
      </p:sp>
    </p:spTree>
    <p:extLst>
      <p:ext uri="{BB962C8B-B14F-4D97-AF65-F5344CB8AC3E}">
        <p14:creationId xmlns:p14="http://schemas.microsoft.com/office/powerpoint/2010/main" val="204676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5</a:t>
            </a:fld>
            <a:endParaRPr lang="en-NZ"/>
          </a:p>
        </p:txBody>
      </p:sp>
    </p:spTree>
    <p:extLst>
      <p:ext uri="{BB962C8B-B14F-4D97-AF65-F5344CB8AC3E}">
        <p14:creationId xmlns:p14="http://schemas.microsoft.com/office/powerpoint/2010/main" val="337182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6</a:t>
            </a:fld>
            <a:endParaRPr lang="en-NZ"/>
          </a:p>
        </p:txBody>
      </p:sp>
    </p:spTree>
    <p:extLst>
      <p:ext uri="{BB962C8B-B14F-4D97-AF65-F5344CB8AC3E}">
        <p14:creationId xmlns:p14="http://schemas.microsoft.com/office/powerpoint/2010/main" val="61365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7</a:t>
            </a:fld>
            <a:endParaRPr lang="en-NZ"/>
          </a:p>
        </p:txBody>
      </p:sp>
    </p:spTree>
    <p:extLst>
      <p:ext uri="{BB962C8B-B14F-4D97-AF65-F5344CB8AC3E}">
        <p14:creationId xmlns:p14="http://schemas.microsoft.com/office/powerpoint/2010/main" val="11702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8</a:t>
            </a:fld>
            <a:endParaRPr lang="en-NZ"/>
          </a:p>
        </p:txBody>
      </p:sp>
    </p:spTree>
    <p:extLst>
      <p:ext uri="{BB962C8B-B14F-4D97-AF65-F5344CB8AC3E}">
        <p14:creationId xmlns:p14="http://schemas.microsoft.com/office/powerpoint/2010/main" val="173321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9</a:t>
            </a:fld>
            <a:endParaRPr lang="en-NZ"/>
          </a:p>
        </p:txBody>
      </p:sp>
    </p:spTree>
    <p:extLst>
      <p:ext uri="{BB962C8B-B14F-4D97-AF65-F5344CB8AC3E}">
        <p14:creationId xmlns:p14="http://schemas.microsoft.com/office/powerpoint/2010/main" val="320892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5FDDE4-E814-4211-AA47-08DEF72B243F}" type="datetimeFigureOut">
              <a:rPr lang="en-NZ" smtClean="0"/>
              <a:pPr/>
              <a:t>4/07/2021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025FDDE4-E814-4211-AA47-08DEF72B243F}" type="datetimeFigureOut">
              <a:rPr lang="en-NZ" smtClean="0"/>
              <a:pPr/>
              <a:t>4/07/2021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025FDDE4-E814-4211-AA47-08DEF72B243F}" type="datetimeFigureOut">
              <a:rPr lang="en-NZ" smtClean="0"/>
              <a:pPr/>
              <a:t>4/07/2021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025FDDE4-E814-4211-AA47-08DEF72B243F}" type="datetimeFigureOut">
              <a:rPr lang="en-NZ" smtClean="0"/>
              <a:pPr/>
              <a:t>4/07/2021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FDDE4-E814-4211-AA47-08DEF72B243F}" type="datetimeFigureOut">
              <a:rPr lang="en-NZ" smtClean="0"/>
              <a:pPr/>
              <a:t>4/07/2021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5FDDE4-E814-4211-AA47-08DEF72B243F}" type="datetimeFigureOut">
              <a:rPr lang="en-NZ" smtClean="0"/>
              <a:pPr/>
              <a:t>4/07/2021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5FDDE4-E814-4211-AA47-08DEF72B243F}" type="datetimeFigureOut">
              <a:rPr lang="en-NZ" smtClean="0"/>
              <a:pPr/>
              <a:t>4/07/2021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FDDE4-E814-4211-AA47-08DEF72B243F}" type="datetimeFigureOut">
              <a:rPr lang="en-NZ" smtClean="0"/>
              <a:pPr/>
              <a:t>4/07/2021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728FB-7829-490B-A427-248645D17DBF}"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037977"/>
          </a:xfrm>
        </p:spPr>
        <p:txBody>
          <a:bodyPr/>
          <a:lstStyle/>
          <a:p>
            <a:r>
              <a:rPr lang="en-NZ" dirty="0">
                <a:solidFill>
                  <a:schemeClr val="bg1"/>
                </a:solidFill>
              </a:rPr>
              <a:t>The Problem of Evil</a:t>
            </a:r>
          </a:p>
        </p:txBody>
      </p:sp>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480720" cy="2862322"/>
          </a:xfrm>
          <a:prstGeom prst="rect">
            <a:avLst/>
          </a:prstGeom>
          <a:noFill/>
        </p:spPr>
        <p:txBody>
          <a:bodyPr wrap="square" rtlCol="0">
            <a:spAutoFit/>
          </a:bodyPr>
          <a:lstStyle/>
          <a:p>
            <a:r>
              <a:rPr lang="en-NZ" sz="2400" b="1" dirty="0">
                <a:solidFill>
                  <a:schemeClr val="bg1"/>
                </a:solidFill>
              </a:rPr>
              <a:t>Point 7 – Our limited understanding</a:t>
            </a:r>
            <a:endParaRPr lang="en-NZ" sz="2400" dirty="0">
              <a:solidFill>
                <a:schemeClr val="bg1"/>
              </a:solidFill>
            </a:endParaRPr>
          </a:p>
          <a:p>
            <a:endParaRPr lang="en-NZ" sz="1200" dirty="0">
              <a:solidFill>
                <a:schemeClr val="bg1"/>
              </a:solidFill>
            </a:endParaRPr>
          </a:p>
          <a:p>
            <a:r>
              <a:rPr lang="en-NZ" sz="1600" dirty="0">
                <a:solidFill>
                  <a:schemeClr val="bg1"/>
                </a:solidFill>
              </a:rPr>
              <a:t>Even though we try to think of possible explanations of why God may allow evil, we need to accept that God knows a lot more than we do. Even if we can’t see or even think of a reason for some of the suffering we see, that does not mean that an omniscient Being can’t see the reason.</a:t>
            </a:r>
          </a:p>
          <a:p>
            <a:endParaRPr lang="en-NZ" sz="1600" dirty="0">
              <a:solidFill>
                <a:schemeClr val="bg1"/>
              </a:solidFill>
            </a:endParaRPr>
          </a:p>
          <a:p>
            <a:r>
              <a:rPr lang="en-NZ" sz="1600" dirty="0">
                <a:solidFill>
                  <a:schemeClr val="bg1"/>
                </a:solidFill>
              </a:rPr>
              <a:t>If there is a vastly superior Divine Creator, we shouldn’t expect to understand every motive, thought, or set of concerns in the Creator’s mind.</a:t>
            </a:r>
          </a:p>
          <a:p>
            <a:r>
              <a:rPr lang="en-NZ" sz="1600" dirty="0">
                <a:solidFill>
                  <a:schemeClr val="bg1"/>
                </a:solidFill>
              </a:rPr>
              <a:t>In fact, we should expect some evils to be inexplicable and mysterious to us because we lack the knowledge of future good that can come of it.</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close-up of a logo&#10;&#10;Description automatically generated with low confidence">
            <a:extLst>
              <a:ext uri="{FF2B5EF4-FFF2-40B4-BE49-F238E27FC236}">
                <a16:creationId xmlns:a16="http://schemas.microsoft.com/office/drawing/2014/main" id="{53D35C7B-D918-4CCD-AE0A-56DA0EFC1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272" y="1524336"/>
            <a:ext cx="1584176" cy="1617178"/>
          </a:xfrm>
          <a:prstGeom prst="rect">
            <a:avLst/>
          </a:prstGeom>
        </p:spPr>
      </p:pic>
    </p:spTree>
    <p:extLst>
      <p:ext uri="{BB962C8B-B14F-4D97-AF65-F5344CB8AC3E}">
        <p14:creationId xmlns:p14="http://schemas.microsoft.com/office/powerpoint/2010/main" val="191780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4093428"/>
          </a:xfrm>
          <a:prstGeom prst="rect">
            <a:avLst/>
          </a:prstGeom>
          <a:noFill/>
        </p:spPr>
        <p:txBody>
          <a:bodyPr wrap="square" rtlCol="0">
            <a:spAutoFit/>
          </a:bodyPr>
          <a:lstStyle/>
          <a:p>
            <a:r>
              <a:rPr lang="en-NZ" sz="2400" b="1" dirty="0">
                <a:solidFill>
                  <a:schemeClr val="bg1"/>
                </a:solidFill>
              </a:rPr>
              <a:t>Connecting the points</a:t>
            </a:r>
            <a:endParaRPr lang="en-NZ" sz="2400" dirty="0">
              <a:solidFill>
                <a:schemeClr val="bg1"/>
              </a:solidFill>
            </a:endParaRPr>
          </a:p>
          <a:p>
            <a:endParaRPr lang="en-NZ" sz="1200" dirty="0">
              <a:solidFill>
                <a:schemeClr val="bg1"/>
              </a:solidFill>
            </a:endParaRPr>
          </a:p>
          <a:p>
            <a:r>
              <a:rPr lang="en-NZ" sz="1600" dirty="0">
                <a:solidFill>
                  <a:schemeClr val="bg1"/>
                </a:solidFill>
              </a:rPr>
              <a:t>We’ve looked at 7 points to consider when trying to reconcile the existence of evil with the existence of God.</a:t>
            </a:r>
          </a:p>
          <a:p>
            <a:pPr lvl="1"/>
            <a:r>
              <a:rPr lang="en-NZ" sz="1600" dirty="0">
                <a:solidFill>
                  <a:schemeClr val="bg1"/>
                </a:solidFill>
              </a:rPr>
              <a:t>1. Accurate view of eternity.</a:t>
            </a:r>
          </a:p>
          <a:p>
            <a:pPr lvl="1"/>
            <a:r>
              <a:rPr lang="en-NZ" sz="1600" dirty="0">
                <a:solidFill>
                  <a:schemeClr val="bg1"/>
                </a:solidFill>
              </a:rPr>
              <a:t>2. Proper reverence for free agency.</a:t>
            </a:r>
          </a:p>
          <a:p>
            <a:pPr lvl="1"/>
            <a:r>
              <a:rPr lang="en-NZ" sz="1600" dirty="0">
                <a:solidFill>
                  <a:schemeClr val="bg1"/>
                </a:solidFill>
              </a:rPr>
              <a:t>3. Appropriate definition of love.</a:t>
            </a:r>
          </a:p>
          <a:p>
            <a:pPr lvl="1"/>
            <a:r>
              <a:rPr lang="en-NZ" sz="1600" dirty="0">
                <a:solidFill>
                  <a:schemeClr val="bg1"/>
                </a:solidFill>
              </a:rPr>
              <a:t>4. Role in character development.</a:t>
            </a:r>
          </a:p>
          <a:p>
            <a:pPr lvl="1"/>
            <a:r>
              <a:rPr lang="en-NZ" sz="1600" dirty="0">
                <a:solidFill>
                  <a:schemeClr val="bg1"/>
                </a:solidFill>
              </a:rPr>
              <a:t>5. Power to draw us to God.</a:t>
            </a:r>
          </a:p>
          <a:p>
            <a:pPr lvl="1"/>
            <a:r>
              <a:rPr lang="en-NZ" sz="1600" dirty="0">
                <a:solidFill>
                  <a:schemeClr val="bg1"/>
                </a:solidFill>
              </a:rPr>
              <a:t>6. Consequences of our sin.</a:t>
            </a:r>
          </a:p>
          <a:p>
            <a:pPr lvl="1"/>
            <a:r>
              <a:rPr lang="en-NZ" sz="1600" dirty="0">
                <a:solidFill>
                  <a:schemeClr val="bg1"/>
                </a:solidFill>
              </a:rPr>
              <a:t>7. Our limited understanding.</a:t>
            </a:r>
          </a:p>
          <a:p>
            <a:pPr lvl="1"/>
            <a:endParaRPr lang="en-NZ" sz="1600" dirty="0">
              <a:solidFill>
                <a:schemeClr val="bg1"/>
              </a:solidFill>
            </a:endParaRPr>
          </a:p>
          <a:p>
            <a:r>
              <a:rPr lang="en-NZ" sz="1600" dirty="0">
                <a:solidFill>
                  <a:schemeClr val="bg1"/>
                </a:solidFill>
              </a:rPr>
              <a:t>No single explanation will account for all suffering or every evil act. Every act that we investigate must engage all of these 7 points.</a:t>
            </a:r>
          </a:p>
          <a:p>
            <a:r>
              <a:rPr lang="en-NZ" sz="1600" dirty="0">
                <a:solidFill>
                  <a:schemeClr val="bg1"/>
                </a:solidFill>
              </a:rPr>
              <a:t>But these 7 points will factor into a situation with different proportions and connections to one another. A specific answer for pain and suffering can be a complex web of explanations.</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48255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animEffect transition="in" filter="fade">
                                      <p:cBhvr>
                                        <p:cTn id="28" dur="500"/>
                                        <p:tgtEl>
                                          <p:spTgt spid="7">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animEffect transition="in" filter="fade">
                                      <p:cBhvr>
                                        <p:cTn id="33" dur="500"/>
                                        <p:tgtEl>
                                          <p:spTgt spid="7">
                                            <p:txEl>
                                              <p:pRg st="11" end="1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12" end="12"/>
                                            </p:txEl>
                                          </p:spTgt>
                                        </p:tgtEl>
                                        <p:attrNameLst>
                                          <p:attrName>style.visibility</p:attrName>
                                        </p:attrNameLst>
                                      </p:cBhvr>
                                      <p:to>
                                        <p:strVal val="visible"/>
                                      </p:to>
                                    </p:set>
                                    <p:animEffect transition="in" filter="fade">
                                      <p:cBhvr>
                                        <p:cTn id="36"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3" y="1412776"/>
            <a:ext cx="3888433" cy="4832092"/>
          </a:xfrm>
          <a:prstGeom prst="rect">
            <a:avLst/>
          </a:prstGeom>
          <a:noFill/>
        </p:spPr>
        <p:txBody>
          <a:bodyPr wrap="square" rtlCol="0">
            <a:spAutoFit/>
          </a:bodyPr>
          <a:lstStyle/>
          <a:p>
            <a:r>
              <a:rPr lang="en-NZ" sz="2400" b="1" dirty="0">
                <a:solidFill>
                  <a:schemeClr val="bg1"/>
                </a:solidFill>
              </a:rPr>
              <a:t>Connecting the points</a:t>
            </a:r>
            <a:endParaRPr lang="en-NZ" sz="2400" dirty="0">
              <a:solidFill>
                <a:schemeClr val="bg1"/>
              </a:solidFill>
            </a:endParaRPr>
          </a:p>
          <a:p>
            <a:endParaRPr lang="en-NZ" sz="1200" dirty="0">
              <a:solidFill>
                <a:schemeClr val="bg1"/>
              </a:solidFill>
            </a:endParaRPr>
          </a:p>
          <a:p>
            <a:r>
              <a:rPr lang="en-NZ" sz="1600" dirty="0">
                <a:solidFill>
                  <a:schemeClr val="bg1"/>
                </a:solidFill>
              </a:rPr>
              <a:t>Take Jackie’s case as an example. Human free agency was a significant factor as the murderer made a choice to murder Jackie. Whatever suffering Jackie experienced in her last moments must be considered in the light of eternity. This tragedy also had the potential to contribute to the character and focus to those affected by it.</a:t>
            </a:r>
          </a:p>
          <a:p>
            <a:endParaRPr lang="en-NZ" sz="1600" dirty="0">
              <a:solidFill>
                <a:schemeClr val="bg1"/>
              </a:solidFill>
            </a:endParaRPr>
          </a:p>
          <a:p>
            <a:r>
              <a:rPr lang="en-NZ" sz="1600" dirty="0">
                <a:solidFill>
                  <a:schemeClr val="bg1"/>
                </a:solidFill>
              </a:rPr>
              <a:t>"It's so complicated. All of this only begins to explain this act... Every case I've ever worked is this complex. This is just the nature of working homicide. Something happens in a heartbeat, takes me 30 years to put it back together. And when I do, she's still dead. This is the nature of evil. This is why we have to evaluate evil differently." - Jim Wallace</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Diagram&#10;&#10;Description automatically generated">
            <a:extLst>
              <a:ext uri="{FF2B5EF4-FFF2-40B4-BE49-F238E27FC236}">
                <a16:creationId xmlns:a16="http://schemas.microsoft.com/office/drawing/2014/main" id="{797990C7-0899-43C8-A71C-5ECD7674441F}"/>
              </a:ext>
            </a:extLst>
          </p:cNvPr>
          <p:cNvPicPr>
            <a:picLocks noChangeAspect="1"/>
          </p:cNvPicPr>
          <p:nvPr/>
        </p:nvPicPr>
        <p:blipFill rotWithShape="1">
          <a:blip r:embed="rId4">
            <a:extLst>
              <a:ext uri="{28A0092B-C50C-407E-A947-70E740481C1C}">
                <a14:useLocalDpi xmlns:a14="http://schemas.microsoft.com/office/drawing/2010/main" val="0"/>
              </a:ext>
            </a:extLst>
          </a:blip>
          <a:srcRect l="11891" r="11889"/>
          <a:stretch/>
        </p:blipFill>
        <p:spPr>
          <a:xfrm>
            <a:off x="4032431" y="1988840"/>
            <a:ext cx="5040561" cy="3721396"/>
          </a:xfrm>
          <a:prstGeom prst="rect">
            <a:avLst/>
          </a:prstGeom>
        </p:spPr>
      </p:pic>
    </p:spTree>
    <p:extLst>
      <p:ext uri="{BB962C8B-B14F-4D97-AF65-F5344CB8AC3E}">
        <p14:creationId xmlns:p14="http://schemas.microsoft.com/office/powerpoint/2010/main" val="183757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3" y="1412776"/>
            <a:ext cx="6840761" cy="5339923"/>
          </a:xfrm>
          <a:prstGeom prst="rect">
            <a:avLst/>
          </a:prstGeom>
          <a:noFill/>
        </p:spPr>
        <p:txBody>
          <a:bodyPr wrap="square" rtlCol="0">
            <a:spAutoFit/>
          </a:bodyPr>
          <a:lstStyle/>
          <a:p>
            <a:r>
              <a:rPr lang="en-NZ" sz="2400" b="1" dirty="0">
                <a:solidFill>
                  <a:schemeClr val="bg1"/>
                </a:solidFill>
              </a:rPr>
              <a:t>Reassessing Epicurus’ problem of evil</a:t>
            </a:r>
            <a:endParaRPr lang="en-NZ" sz="2400" dirty="0">
              <a:solidFill>
                <a:schemeClr val="bg1"/>
              </a:solidFill>
            </a:endParaRPr>
          </a:p>
          <a:p>
            <a:endParaRPr lang="en-NZ" sz="1200" dirty="0">
              <a:solidFill>
                <a:schemeClr val="bg1"/>
              </a:solidFill>
            </a:endParaRPr>
          </a:p>
          <a:p>
            <a:r>
              <a:rPr lang="en-NZ" sz="1600" dirty="0">
                <a:solidFill>
                  <a:schemeClr val="bg1"/>
                </a:solidFill>
              </a:rPr>
              <a:t>"Is God willing to prevent evil, but not able? Then he is not omnipotent. </a:t>
            </a:r>
          </a:p>
          <a:p>
            <a:r>
              <a:rPr lang="en-NZ" sz="1600" dirty="0">
                <a:solidFill>
                  <a:schemeClr val="bg1"/>
                </a:solidFill>
              </a:rPr>
              <a:t>Is he able, but not willing? Then he is malevolent. </a:t>
            </a:r>
          </a:p>
          <a:p>
            <a:r>
              <a:rPr lang="en-NZ" sz="1600" dirty="0">
                <a:solidFill>
                  <a:schemeClr val="bg1"/>
                </a:solidFill>
              </a:rPr>
              <a:t>Is he both able and willing? Then whence cometh evil? </a:t>
            </a:r>
          </a:p>
          <a:p>
            <a:r>
              <a:rPr lang="en-NZ" sz="1600" dirty="0">
                <a:solidFill>
                  <a:schemeClr val="bg1"/>
                </a:solidFill>
              </a:rPr>
              <a:t>Is he neither able nor willing? Then why call him God?”</a:t>
            </a:r>
          </a:p>
          <a:p>
            <a:endParaRPr lang="en-NZ" sz="1100" dirty="0">
              <a:solidFill>
                <a:schemeClr val="bg1"/>
              </a:solidFill>
            </a:endParaRPr>
          </a:p>
          <a:p>
            <a:r>
              <a:rPr lang="en-NZ" sz="1600" dirty="0">
                <a:solidFill>
                  <a:schemeClr val="bg1"/>
                </a:solidFill>
              </a:rPr>
              <a:t>Is there any good reasons for an All-powerful, All-loving God to allow evil things to happen?</a:t>
            </a:r>
          </a:p>
          <a:p>
            <a:r>
              <a:rPr lang="en-NZ" sz="1600" dirty="0">
                <a:solidFill>
                  <a:schemeClr val="bg1"/>
                </a:solidFill>
              </a:rPr>
              <a:t>We can’t know God’s exact reasons for allowing every particular instance of evil to occur. But we’ve seen 7 things that can factor together to offer some potential explanations.</a:t>
            </a:r>
          </a:p>
          <a:p>
            <a:endParaRPr lang="en-NZ" sz="1100" dirty="0">
              <a:solidFill>
                <a:schemeClr val="bg1"/>
              </a:solidFill>
            </a:endParaRPr>
          </a:p>
          <a:p>
            <a:r>
              <a:rPr lang="en-NZ" sz="1600" dirty="0">
                <a:solidFill>
                  <a:schemeClr val="bg1"/>
                </a:solidFill>
              </a:rPr>
              <a:t>Also, the classical definition of God goes beyond All-powerful and All-loving. As a Maximally Great Being, is He not also All-wise and All-knowing? Surely that adds more perspective to the problem? Epicurus’ problem of evil is too simplistic. Reality is complex and the answer to why evil things happen is also complex.</a:t>
            </a:r>
          </a:p>
          <a:p>
            <a:endParaRPr lang="en-NZ" sz="1100" dirty="0">
              <a:solidFill>
                <a:schemeClr val="bg1"/>
              </a:solidFill>
            </a:endParaRPr>
          </a:p>
          <a:p>
            <a:r>
              <a:rPr lang="en-NZ" sz="1600" dirty="0">
                <a:solidFill>
                  <a:schemeClr val="bg1"/>
                </a:solidFill>
              </a:rPr>
              <a:t>And as we saw in our previous session, without God’s nature providing an objective foundation upon which morality is based, we would have no way of saying anything is good or evil. People who use the problem of evil to justify their atheism need God in order to make their argument against God.</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8" name="Picture 7" descr="A statue of a person&#10;&#10;Description automatically generated with medium confidence">
            <a:extLst>
              <a:ext uri="{FF2B5EF4-FFF2-40B4-BE49-F238E27FC236}">
                <a16:creationId xmlns:a16="http://schemas.microsoft.com/office/drawing/2014/main" id="{F02F72B7-354A-4E65-A769-4BD685935B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556792"/>
            <a:ext cx="2016224" cy="3024336"/>
          </a:xfrm>
          <a:prstGeom prst="rect">
            <a:avLst/>
          </a:prstGeom>
        </p:spPr>
      </p:pic>
    </p:spTree>
    <p:extLst>
      <p:ext uri="{BB962C8B-B14F-4D97-AF65-F5344CB8AC3E}">
        <p14:creationId xmlns:p14="http://schemas.microsoft.com/office/powerpoint/2010/main" val="38163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500"/>
                                        <p:tgtEl>
                                          <p:spTgt spid="7">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8" end="8"/>
                                            </p:txEl>
                                          </p:spTgt>
                                        </p:tgtEl>
                                        <p:attrNameLst>
                                          <p:attrName>style.visibility</p:attrName>
                                        </p:attrNameLst>
                                      </p:cBhvr>
                                      <p:to>
                                        <p:strVal val="visible"/>
                                      </p:to>
                                    </p:set>
                                    <p:animEffect transition="in" filter="fade">
                                      <p:cBhvr>
                                        <p:cTn id="10" dur="500"/>
                                        <p:tgtEl>
                                          <p:spTgt spid="7">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animEffect transition="in" filter="fade">
                                      <p:cBhvr>
                                        <p:cTn id="15" dur="500"/>
                                        <p:tgtEl>
                                          <p:spTgt spid="7">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2" end="12"/>
                                            </p:txEl>
                                          </p:spTgt>
                                        </p:tgtEl>
                                        <p:attrNameLst>
                                          <p:attrName>style.visibility</p:attrName>
                                        </p:attrNameLst>
                                      </p:cBhvr>
                                      <p:to>
                                        <p:strVal val="visible"/>
                                      </p:to>
                                    </p:set>
                                    <p:animEffect transition="in" filter="fade">
                                      <p:cBhvr>
                                        <p:cTn id="20"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5112568" cy="5416868"/>
          </a:xfrm>
          <a:prstGeom prst="rect">
            <a:avLst/>
          </a:prstGeom>
          <a:noFill/>
        </p:spPr>
        <p:txBody>
          <a:bodyPr wrap="square" rtlCol="0">
            <a:spAutoFit/>
          </a:bodyPr>
          <a:lstStyle/>
          <a:p>
            <a:r>
              <a:rPr lang="en-NZ" sz="2400" b="1" dirty="0">
                <a:solidFill>
                  <a:schemeClr val="bg1"/>
                </a:solidFill>
              </a:rPr>
              <a:t>A couple more thoughts…</a:t>
            </a:r>
            <a:endParaRPr lang="en-NZ" sz="2400" dirty="0">
              <a:solidFill>
                <a:schemeClr val="bg1"/>
              </a:solidFill>
            </a:endParaRPr>
          </a:p>
          <a:p>
            <a:endParaRPr lang="en-NZ" sz="1200" dirty="0">
              <a:solidFill>
                <a:schemeClr val="bg1"/>
              </a:solidFill>
            </a:endParaRPr>
          </a:p>
          <a:p>
            <a:r>
              <a:rPr lang="en-NZ" dirty="0">
                <a:solidFill>
                  <a:schemeClr val="bg1"/>
                </a:solidFill>
              </a:rPr>
              <a:t>In the movie </a:t>
            </a:r>
            <a:r>
              <a:rPr lang="en-NZ" i="1" dirty="0">
                <a:solidFill>
                  <a:schemeClr val="bg1"/>
                </a:solidFill>
              </a:rPr>
              <a:t>Mission Impossible IV</a:t>
            </a:r>
            <a:r>
              <a:rPr lang="en-NZ" dirty="0">
                <a:solidFill>
                  <a:schemeClr val="bg1"/>
                </a:solidFill>
              </a:rPr>
              <a:t>, the Mission Impossible team are trying to stop a nuclear missile from hitting a city.</a:t>
            </a:r>
          </a:p>
          <a:p>
            <a:endParaRPr lang="en-NZ" dirty="0">
              <a:solidFill>
                <a:schemeClr val="bg1"/>
              </a:solidFill>
            </a:endParaRPr>
          </a:p>
          <a:p>
            <a:r>
              <a:rPr lang="en-NZ" dirty="0">
                <a:solidFill>
                  <a:schemeClr val="bg1"/>
                </a:solidFill>
              </a:rPr>
              <a:t>They successfully disarm the missile just in time, then they meet at a café to debrief.</a:t>
            </a:r>
          </a:p>
          <a:p>
            <a:endParaRPr lang="en-NZ" dirty="0">
              <a:solidFill>
                <a:schemeClr val="bg1"/>
              </a:solidFill>
            </a:endParaRPr>
          </a:p>
          <a:p>
            <a:r>
              <a:rPr lang="en-NZ" dirty="0">
                <a:solidFill>
                  <a:schemeClr val="bg1"/>
                </a:solidFill>
              </a:rPr>
              <a:t>One of the team members says, “All these people are just happy and smiling, and they are completely oblivious to the fact that they were almost vapourised.”</a:t>
            </a:r>
          </a:p>
          <a:p>
            <a:endParaRPr lang="en-NZ" dirty="0">
              <a:solidFill>
                <a:schemeClr val="bg1"/>
              </a:solidFill>
            </a:endParaRPr>
          </a:p>
          <a:p>
            <a:r>
              <a:rPr lang="en-NZ" dirty="0">
                <a:solidFill>
                  <a:schemeClr val="bg1"/>
                </a:solidFill>
              </a:rPr>
              <a:t>We may see bad things happen and complain that God did not stop it. But how would we know if He did? Perhaps God has saved us from countless terrible fates and we have no idea how close we came to obliteration.</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6" name="Picture 5" descr="A picture containing outdoor, nature, city, ocean&#10;&#10;Description automatically generated">
            <a:extLst>
              <a:ext uri="{FF2B5EF4-FFF2-40B4-BE49-F238E27FC236}">
                <a16:creationId xmlns:a16="http://schemas.microsoft.com/office/drawing/2014/main" id="{D08CD3D7-40F7-4911-8B5C-8B01AD1268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00" r="17713" b="19836"/>
          <a:stretch/>
        </p:blipFill>
        <p:spPr>
          <a:xfrm>
            <a:off x="5349036" y="1412776"/>
            <a:ext cx="3414480" cy="1792456"/>
          </a:xfrm>
          <a:prstGeom prst="rect">
            <a:avLst/>
          </a:prstGeom>
        </p:spPr>
      </p:pic>
      <p:pic>
        <p:nvPicPr>
          <p:cNvPr id="9" name="Picture 8" descr="A picture containing person, computer&#10;&#10;Description automatically generated">
            <a:extLst>
              <a:ext uri="{FF2B5EF4-FFF2-40B4-BE49-F238E27FC236}">
                <a16:creationId xmlns:a16="http://schemas.microsoft.com/office/drawing/2014/main" id="{5ABF537E-A383-4B3B-A18A-55D489A7DB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825"/>
          <a:stretch/>
        </p:blipFill>
        <p:spPr>
          <a:xfrm>
            <a:off x="5713652" y="3229558"/>
            <a:ext cx="2685248" cy="1747805"/>
          </a:xfrm>
          <a:prstGeom prst="rect">
            <a:avLst/>
          </a:prstGeom>
        </p:spPr>
      </p:pic>
      <p:pic>
        <p:nvPicPr>
          <p:cNvPr id="13" name="Picture 12" descr="A group of people sitting at a table&#10;&#10;Description automatically generated with medium confidence">
            <a:extLst>
              <a:ext uri="{FF2B5EF4-FFF2-40B4-BE49-F238E27FC236}">
                <a16:creationId xmlns:a16="http://schemas.microsoft.com/office/drawing/2014/main" id="{DDE1907A-8CE9-476C-9660-34D7A5E8DA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51"/>
          <a:stretch/>
        </p:blipFill>
        <p:spPr>
          <a:xfrm>
            <a:off x="5004048" y="5020921"/>
            <a:ext cx="4104456" cy="1792455"/>
          </a:xfrm>
          <a:prstGeom prst="rect">
            <a:avLst/>
          </a:prstGeom>
        </p:spPr>
      </p:pic>
    </p:spTree>
    <p:extLst>
      <p:ext uri="{BB962C8B-B14F-4D97-AF65-F5344CB8AC3E}">
        <p14:creationId xmlns:p14="http://schemas.microsoft.com/office/powerpoint/2010/main" val="9786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5904656" cy="5509200"/>
          </a:xfrm>
          <a:prstGeom prst="rect">
            <a:avLst/>
          </a:prstGeom>
          <a:noFill/>
        </p:spPr>
        <p:txBody>
          <a:bodyPr wrap="square" rtlCol="0">
            <a:spAutoFit/>
          </a:bodyPr>
          <a:lstStyle/>
          <a:p>
            <a:r>
              <a:rPr lang="en-NZ" sz="2400" b="1" dirty="0">
                <a:solidFill>
                  <a:schemeClr val="bg1"/>
                </a:solidFill>
              </a:rPr>
              <a:t>A couple more thoughts…</a:t>
            </a:r>
          </a:p>
          <a:p>
            <a:endParaRPr lang="en-NZ" sz="500" dirty="0">
              <a:solidFill>
                <a:schemeClr val="bg1"/>
              </a:solidFill>
            </a:endParaRPr>
          </a:p>
          <a:p>
            <a:r>
              <a:rPr lang="en-NZ" sz="1600" dirty="0">
                <a:solidFill>
                  <a:schemeClr val="bg1"/>
                </a:solidFill>
              </a:rPr>
              <a:t>John Lennox gives a talk about where God is in pain and suffering.</a:t>
            </a:r>
          </a:p>
          <a:p>
            <a:endParaRPr lang="en-NZ" sz="1000" dirty="0">
              <a:solidFill>
                <a:schemeClr val="bg1"/>
              </a:solidFill>
            </a:endParaRPr>
          </a:p>
          <a:p>
            <a:r>
              <a:rPr lang="en-NZ" sz="1600" dirty="0">
                <a:solidFill>
                  <a:schemeClr val="bg1"/>
                </a:solidFill>
              </a:rPr>
              <a:t>“We say, ‘Could/would/should a good God have done this?’. We can argue day after day, and none of us have come to a satisfactory conclusion. Perhaps we ought to ask a different question. Granted that it is like that [that suffering happens], is there any evidence anywhere in the universe that God can be trusted with a real answer to it?“</a:t>
            </a:r>
          </a:p>
          <a:p>
            <a:endParaRPr lang="en-NZ" sz="1000" dirty="0">
              <a:solidFill>
                <a:schemeClr val="bg1"/>
              </a:solidFill>
            </a:endParaRPr>
          </a:p>
          <a:p>
            <a:r>
              <a:rPr lang="en-NZ" sz="1600" dirty="0">
                <a:solidFill>
                  <a:schemeClr val="bg1"/>
                </a:solidFill>
              </a:rPr>
              <a:t>"At the heart of Christianity is something utterly unique. It's a cross. Nietzsche used to mockingly say, ‘This “God” on the cross!’ The claim is that Jesus is both God and human - the question that Nietzsche mocked is very real. What is God doing on a cross? At the very least, it shows me that God has not remained distant from the problem of human suffering and evil, but has Himself become part of it.“</a:t>
            </a:r>
          </a:p>
          <a:p>
            <a:endParaRPr lang="en-NZ" sz="1000" dirty="0">
              <a:solidFill>
                <a:schemeClr val="bg1"/>
              </a:solidFill>
            </a:endParaRPr>
          </a:p>
          <a:p>
            <a:r>
              <a:rPr lang="en-NZ" sz="1600" dirty="0">
                <a:solidFill>
                  <a:schemeClr val="bg1"/>
                </a:solidFill>
              </a:rPr>
              <a:t>"I could begin to trust a God like that. Jesus was raised by the power of God. That changes the whole world for me. If it is true first of all that God has participated in suffering, and secondly that Jesus has broken the death barrier, then maybe there is some truth to His claim that He is going to operate the final judgment."</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picture containing person, wall, person, smiling&#10;&#10;Description automatically generated">
            <a:extLst>
              <a:ext uri="{FF2B5EF4-FFF2-40B4-BE49-F238E27FC236}">
                <a16:creationId xmlns:a16="http://schemas.microsoft.com/office/drawing/2014/main" id="{FCB0139A-F6DF-4305-99D5-8103656C67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801" t="4851" r="5900"/>
          <a:stretch/>
        </p:blipFill>
        <p:spPr>
          <a:xfrm>
            <a:off x="6513375" y="1628800"/>
            <a:ext cx="2093914" cy="2420888"/>
          </a:xfrm>
          <a:prstGeom prst="rect">
            <a:avLst/>
          </a:prstGeom>
        </p:spPr>
      </p:pic>
      <p:pic>
        <p:nvPicPr>
          <p:cNvPr id="8" name="Picture 7">
            <a:extLst>
              <a:ext uri="{FF2B5EF4-FFF2-40B4-BE49-F238E27FC236}">
                <a16:creationId xmlns:a16="http://schemas.microsoft.com/office/drawing/2014/main" id="{56D69CFF-01CC-4CC9-9EF3-DA4EE93440C8}"/>
              </a:ext>
            </a:extLst>
          </p:cNvPr>
          <p:cNvPicPr>
            <a:picLocks noChangeAspect="1"/>
          </p:cNvPicPr>
          <p:nvPr/>
        </p:nvPicPr>
        <p:blipFill rotWithShape="1">
          <a:blip r:embed="rId5">
            <a:extLst>
              <a:ext uri="{28A0092B-C50C-407E-A947-70E740481C1C}">
                <a14:useLocalDpi xmlns:a14="http://schemas.microsoft.com/office/drawing/2010/main" val="0"/>
              </a:ext>
            </a:extLst>
          </a:blip>
          <a:srcRect r="6800"/>
          <a:stretch/>
        </p:blipFill>
        <p:spPr>
          <a:xfrm>
            <a:off x="6012160" y="4409708"/>
            <a:ext cx="3096344" cy="2071031"/>
          </a:xfrm>
          <a:prstGeom prst="rect">
            <a:avLst/>
          </a:prstGeom>
        </p:spPr>
      </p:pic>
    </p:spTree>
    <p:extLst>
      <p:ext uri="{BB962C8B-B14F-4D97-AF65-F5344CB8AC3E}">
        <p14:creationId xmlns:p14="http://schemas.microsoft.com/office/powerpoint/2010/main" val="40799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fade">
                                      <p:cBhvr>
                                        <p:cTn id="20" dur="500"/>
                                        <p:tgtEl>
                                          <p:spTgt spid="7">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fade">
                                      <p:cBhvr>
                                        <p:cTn id="2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200800" cy="3739485"/>
          </a:xfrm>
          <a:prstGeom prst="rect">
            <a:avLst/>
          </a:prstGeom>
          <a:noFill/>
        </p:spPr>
        <p:txBody>
          <a:bodyPr wrap="square" rtlCol="0">
            <a:spAutoFit/>
          </a:bodyPr>
          <a:lstStyle/>
          <a:p>
            <a:r>
              <a:rPr lang="en-NZ" sz="2400" b="1" dirty="0">
                <a:solidFill>
                  <a:schemeClr val="bg1"/>
                </a:solidFill>
              </a:rPr>
              <a:t>Objections</a:t>
            </a:r>
          </a:p>
          <a:p>
            <a:endParaRPr lang="en-NZ" sz="500" dirty="0">
              <a:solidFill>
                <a:schemeClr val="bg1"/>
              </a:solidFill>
            </a:endParaRPr>
          </a:p>
          <a:p>
            <a:r>
              <a:rPr lang="en-NZ" sz="1600" dirty="0">
                <a:solidFill>
                  <a:schemeClr val="bg1"/>
                </a:solidFill>
              </a:rPr>
              <a:t>We need to handle the problem of evil very carefully. With other objections to God’s existence, we can use reason and appeal to evidence as we try to rationally deal with the objection.</a:t>
            </a:r>
          </a:p>
          <a:p>
            <a:endParaRPr lang="en-NZ" sz="1600" dirty="0">
              <a:solidFill>
                <a:schemeClr val="bg1"/>
              </a:solidFill>
            </a:endParaRPr>
          </a:p>
          <a:p>
            <a:r>
              <a:rPr lang="en-NZ" sz="1600" dirty="0">
                <a:solidFill>
                  <a:schemeClr val="bg1"/>
                </a:solidFill>
              </a:rPr>
              <a:t>But people who question how God can allow evil often do so because of pain and suffering in their own lives, and the emotions and hurt surrounding those events can still be very raw.</a:t>
            </a:r>
          </a:p>
          <a:p>
            <a:endParaRPr lang="en-NZ" sz="1600" dirty="0">
              <a:solidFill>
                <a:schemeClr val="bg1"/>
              </a:solidFill>
            </a:endParaRPr>
          </a:p>
          <a:p>
            <a:r>
              <a:rPr lang="en-NZ" sz="1600" dirty="0">
                <a:solidFill>
                  <a:schemeClr val="bg1"/>
                </a:solidFill>
              </a:rPr>
              <a:t>The best thing we can do for someone who is hurting is to be there for them. Mourn with them. Don’t offer intellectual responses to them in their grief. It won’t help. Instead, show them the love of Jesus, as we are commanded to do. Eventually, there may be an opportunity to discuss with them about how God can permit bad things to happen, but don’t rush it. The goal is to love the other person.</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64548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3888432" cy="5586145"/>
          </a:xfrm>
          <a:prstGeom prst="rect">
            <a:avLst/>
          </a:prstGeom>
          <a:noFill/>
        </p:spPr>
        <p:txBody>
          <a:bodyPr wrap="square" rtlCol="0">
            <a:spAutoFit/>
          </a:bodyPr>
          <a:lstStyle/>
          <a:p>
            <a:r>
              <a:rPr lang="en-NZ" sz="2400" b="1" dirty="0">
                <a:solidFill>
                  <a:schemeClr val="bg1"/>
                </a:solidFill>
              </a:rPr>
              <a:t>Objections</a:t>
            </a:r>
          </a:p>
          <a:p>
            <a:endParaRPr lang="en-NZ" sz="500" dirty="0">
              <a:solidFill>
                <a:schemeClr val="bg1"/>
              </a:solidFill>
            </a:endParaRPr>
          </a:p>
          <a:p>
            <a:r>
              <a:rPr lang="en-NZ" sz="1600" dirty="0">
                <a:solidFill>
                  <a:schemeClr val="bg1"/>
                </a:solidFill>
              </a:rPr>
              <a:t>This is a post on an atheistic Facebook group from a committed atheist called Ash.</a:t>
            </a:r>
          </a:p>
          <a:p>
            <a:endParaRPr lang="en-NZ" sz="900" dirty="0">
              <a:solidFill>
                <a:schemeClr val="bg1"/>
              </a:solidFill>
            </a:endParaRPr>
          </a:p>
          <a:p>
            <a:r>
              <a:rPr lang="en-NZ" sz="1600" dirty="0">
                <a:solidFill>
                  <a:schemeClr val="bg1"/>
                </a:solidFill>
              </a:rPr>
              <a:t>Imagine this happened in person to a friend of yours. How should you respond?</a:t>
            </a:r>
          </a:p>
          <a:p>
            <a:endParaRPr lang="en-NZ" sz="900" dirty="0">
              <a:solidFill>
                <a:schemeClr val="bg1"/>
              </a:solidFill>
            </a:endParaRPr>
          </a:p>
          <a:p>
            <a:r>
              <a:rPr lang="en-NZ" sz="1600" dirty="0">
                <a:solidFill>
                  <a:schemeClr val="bg1"/>
                </a:solidFill>
              </a:rPr>
              <a:t>Ash has simplified theistic responses down to just free will and punishment for sin. But we’ve seen that the actual theistic response to evil is far more complex and nuanced than that.</a:t>
            </a:r>
          </a:p>
          <a:p>
            <a:endParaRPr lang="en-NZ" sz="900" dirty="0">
              <a:solidFill>
                <a:schemeClr val="bg1"/>
              </a:solidFill>
            </a:endParaRPr>
          </a:p>
          <a:p>
            <a:r>
              <a:rPr lang="en-NZ" sz="1600" dirty="0">
                <a:solidFill>
                  <a:schemeClr val="bg1"/>
                </a:solidFill>
              </a:rPr>
              <a:t>But Ash was obviously upset at the death of his friend and angry at theists that would try reconcile that tragedy with a loving God.</a:t>
            </a:r>
          </a:p>
          <a:p>
            <a:endParaRPr lang="en-NZ" sz="900" dirty="0">
              <a:solidFill>
                <a:schemeClr val="bg1"/>
              </a:solidFill>
            </a:endParaRPr>
          </a:p>
          <a:p>
            <a:r>
              <a:rPr lang="en-NZ" sz="1600" dirty="0">
                <a:solidFill>
                  <a:schemeClr val="bg1"/>
                </a:solidFill>
              </a:rPr>
              <a:t>He was not in any emotional state to rationally consider theistic responses. He just needed people to care for him and be with him as he mourned. Perhaps in time God will bring him to a place where he is ready to talk about God.</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Text&#10;&#10;Description automatically generated">
            <a:extLst>
              <a:ext uri="{FF2B5EF4-FFF2-40B4-BE49-F238E27FC236}">
                <a16:creationId xmlns:a16="http://schemas.microsoft.com/office/drawing/2014/main" id="{70EAA9D8-2562-437B-BAB6-B8EBD5A0B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660" y="1390493"/>
            <a:ext cx="5082340" cy="5465782"/>
          </a:xfrm>
          <a:prstGeom prst="rect">
            <a:avLst/>
          </a:prstGeom>
        </p:spPr>
      </p:pic>
    </p:spTree>
    <p:extLst>
      <p:ext uri="{BB962C8B-B14F-4D97-AF65-F5344CB8AC3E}">
        <p14:creationId xmlns:p14="http://schemas.microsoft.com/office/powerpoint/2010/main" val="6115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fade">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Effect transition="in" filter="fade">
                                      <p:cBhvr>
                                        <p:cTn id="2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704856" cy="4724370"/>
          </a:xfrm>
          <a:prstGeom prst="rect">
            <a:avLst/>
          </a:prstGeom>
          <a:noFill/>
        </p:spPr>
        <p:txBody>
          <a:bodyPr wrap="square" rtlCol="0">
            <a:spAutoFit/>
          </a:bodyPr>
          <a:lstStyle/>
          <a:p>
            <a:r>
              <a:rPr lang="en-NZ" sz="2400" b="1" dirty="0">
                <a:solidFill>
                  <a:schemeClr val="bg1"/>
                </a:solidFill>
              </a:rPr>
              <a:t>Objections</a:t>
            </a:r>
          </a:p>
          <a:p>
            <a:endParaRPr lang="en-NZ" sz="500" dirty="0">
              <a:solidFill>
                <a:schemeClr val="bg1"/>
              </a:solidFill>
            </a:endParaRPr>
          </a:p>
          <a:p>
            <a:r>
              <a:rPr lang="en-NZ" sz="1600" dirty="0">
                <a:solidFill>
                  <a:schemeClr val="bg1"/>
                </a:solidFill>
              </a:rPr>
              <a:t>Some people may say, “Ok, so it’s logically possible that God exists while allowing evil things to happen. But it is very improbable that a loving God would permit so much evil and suffering. At the very least, the excessive amount of suffering in the world makes God’s existence very unlikely.”</a:t>
            </a:r>
          </a:p>
          <a:p>
            <a:endParaRPr lang="en-NZ" sz="1600" dirty="0">
              <a:solidFill>
                <a:schemeClr val="bg1"/>
              </a:solidFill>
            </a:endParaRPr>
          </a:p>
          <a:p>
            <a:r>
              <a:rPr lang="en-NZ" sz="1600" dirty="0">
                <a:solidFill>
                  <a:schemeClr val="bg1"/>
                </a:solidFill>
              </a:rPr>
              <a:t>Philosopher William Lane Craig offers 3 points in response to this (some of which we’ve already looked at):</a:t>
            </a:r>
          </a:p>
          <a:p>
            <a:endParaRPr lang="en-NZ" sz="1600" dirty="0">
              <a:solidFill>
                <a:schemeClr val="bg1"/>
              </a:solidFill>
            </a:endParaRPr>
          </a:p>
          <a:p>
            <a:pPr marL="342900" indent="-342900">
              <a:buFont typeface="+mj-lt"/>
              <a:buAutoNum type="arabicPeriod"/>
            </a:pPr>
            <a:r>
              <a:rPr lang="en-NZ" sz="1600" dirty="0">
                <a:solidFill>
                  <a:schemeClr val="bg1"/>
                </a:solidFill>
              </a:rPr>
              <a:t>We are not in a position to say that God probably lacks reasons for allowing suffering. We are limited in time and space, and in intelligence and insight. In order to achieve His purposes, God may have to allow a great deal of suffering along the way. </a:t>
            </a:r>
          </a:p>
          <a:p>
            <a:pPr marL="342900" indent="-342900">
              <a:buFont typeface="+mj-lt"/>
              <a:buAutoNum type="arabicPeriod"/>
            </a:pPr>
            <a:endParaRPr lang="en-NZ" sz="1600" dirty="0">
              <a:solidFill>
                <a:schemeClr val="bg1"/>
              </a:solidFill>
            </a:endParaRPr>
          </a:p>
          <a:p>
            <a:pPr marL="342900" indent="-342900">
              <a:buFont typeface="+mj-lt"/>
              <a:buAutoNum type="arabicPeriod"/>
            </a:pPr>
            <a:r>
              <a:rPr lang="en-NZ" sz="1600" dirty="0">
                <a:solidFill>
                  <a:schemeClr val="bg1"/>
                </a:solidFill>
              </a:rPr>
              <a:t>Relative to the full scope of the evidence, God's existence may well be probable. Probabilities are always relative to background information. If we consider only the suffering in the world, then God's existence may appear to be improbable. But if we look at all the powerful arguments for God's existence, then we may come to a different conclusion. </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7880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704856" cy="5216813"/>
          </a:xfrm>
          <a:prstGeom prst="rect">
            <a:avLst/>
          </a:prstGeom>
          <a:noFill/>
        </p:spPr>
        <p:txBody>
          <a:bodyPr wrap="square" rtlCol="0">
            <a:spAutoFit/>
          </a:bodyPr>
          <a:lstStyle/>
          <a:p>
            <a:r>
              <a:rPr lang="en-NZ" sz="2400" b="1" dirty="0">
                <a:solidFill>
                  <a:schemeClr val="bg1"/>
                </a:solidFill>
              </a:rPr>
              <a:t>Objections</a:t>
            </a:r>
          </a:p>
          <a:p>
            <a:endParaRPr lang="en-NZ" sz="500" dirty="0">
              <a:solidFill>
                <a:schemeClr val="bg1"/>
              </a:solidFill>
            </a:endParaRPr>
          </a:p>
          <a:p>
            <a:pPr marL="342900" indent="-342900">
              <a:buFont typeface="+mj-lt"/>
              <a:buAutoNum type="arabicPeriod" startAt="3"/>
            </a:pPr>
            <a:r>
              <a:rPr lang="en-NZ" sz="1600" dirty="0">
                <a:solidFill>
                  <a:schemeClr val="bg1"/>
                </a:solidFill>
              </a:rPr>
              <a:t>Christianity entails doctrines that increase the probability of the co-existence of God and suffering. Consider these 4 doctrines: </a:t>
            </a:r>
          </a:p>
          <a:p>
            <a:pPr marL="857250" lvl="1" indent="-400050">
              <a:buFont typeface="+mj-lt"/>
              <a:buAutoNum type="romanLcPeriod"/>
            </a:pPr>
            <a:r>
              <a:rPr lang="en-NZ" sz="1600" dirty="0">
                <a:solidFill>
                  <a:schemeClr val="bg1"/>
                </a:solidFill>
              </a:rPr>
              <a:t>The chief purpose in life is not happiness. People often think that God is obligated to keep us happy. However, Christianity holds that the purpose of life is to know God, which alone provides true, lasting fulfilment. Suffering can be used as a tool for God to draw people closer to Him.</a:t>
            </a:r>
          </a:p>
          <a:p>
            <a:pPr marL="857250" lvl="1" indent="-400050">
              <a:buFont typeface="+mj-lt"/>
              <a:buAutoNum type="romanLcPeriod"/>
            </a:pPr>
            <a:endParaRPr lang="en-NZ" sz="1600" dirty="0">
              <a:solidFill>
                <a:schemeClr val="bg1"/>
              </a:solidFill>
            </a:endParaRPr>
          </a:p>
          <a:p>
            <a:pPr marL="857250" lvl="1" indent="-400050">
              <a:buFont typeface="+mj-lt"/>
              <a:buAutoNum type="romanLcPeriod"/>
            </a:pPr>
            <a:r>
              <a:rPr lang="en-NZ" sz="1600" dirty="0">
                <a:solidFill>
                  <a:schemeClr val="bg1"/>
                </a:solidFill>
              </a:rPr>
              <a:t>Mankind is in a state of rebellion against God and His purpose. Terrible human evils show man's depravity, a consequence of his alienation from God. Christians are not surprised by the evil in the world; they expect it. </a:t>
            </a:r>
          </a:p>
          <a:p>
            <a:pPr marL="857250" lvl="1" indent="-400050">
              <a:buFont typeface="+mj-lt"/>
              <a:buAutoNum type="romanLcPeriod"/>
            </a:pPr>
            <a:endParaRPr lang="en-NZ" sz="1600" dirty="0">
              <a:solidFill>
                <a:schemeClr val="bg1"/>
              </a:solidFill>
            </a:endParaRPr>
          </a:p>
          <a:p>
            <a:pPr marL="857250" lvl="1" indent="-400050">
              <a:buFont typeface="+mj-lt"/>
              <a:buAutoNum type="romanLcPeriod"/>
            </a:pPr>
            <a:r>
              <a:rPr lang="en-NZ" sz="1600" dirty="0">
                <a:solidFill>
                  <a:schemeClr val="bg1"/>
                </a:solidFill>
              </a:rPr>
              <a:t>God's purpose is not restricted to this life, but carries on into eternal life, beyond the grave. This life is just the beginning. Our life on earth is temporary. Our pain will not endure forever, and one day our sufferings will be overwhelmed by the joy of God. </a:t>
            </a:r>
          </a:p>
          <a:p>
            <a:pPr marL="857250" lvl="1" indent="-400050">
              <a:buFont typeface="+mj-lt"/>
              <a:buAutoNum type="romanLcPeriod"/>
            </a:pPr>
            <a:endParaRPr lang="en-NZ" sz="1600" dirty="0">
              <a:solidFill>
                <a:schemeClr val="bg1"/>
              </a:solidFill>
            </a:endParaRPr>
          </a:p>
          <a:p>
            <a:pPr marL="857250" lvl="1" indent="-400050">
              <a:buFont typeface="+mj-lt"/>
              <a:buAutoNum type="romanLcPeriod"/>
            </a:pPr>
            <a:r>
              <a:rPr lang="en-NZ" sz="1600" dirty="0">
                <a:solidFill>
                  <a:schemeClr val="bg1"/>
                </a:solidFill>
              </a:rPr>
              <a:t>The knowledge of God is an incomparable good. Knowing God is the ultimate fulfilment of human existence. Thus, the person who knows God, no matter how much suffering they endure, can say "God is good to me". </a:t>
            </a:r>
            <a:endParaRPr lang="en-NZ" sz="1600" dirty="0">
              <a:solidFill>
                <a:schemeClr val="bg1"/>
              </a:solidFill>
              <a:effectLst/>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68131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4093428"/>
          </a:xfrm>
          <a:prstGeom prst="rect">
            <a:avLst/>
          </a:prstGeom>
          <a:noFill/>
        </p:spPr>
        <p:txBody>
          <a:bodyPr wrap="square" rtlCol="0">
            <a:spAutoFit/>
          </a:bodyPr>
          <a:lstStyle/>
          <a:p>
            <a:r>
              <a:rPr lang="en-NZ" sz="2400" b="1" dirty="0">
                <a:solidFill>
                  <a:schemeClr val="bg1"/>
                </a:solidFill>
              </a:rPr>
              <a:t>The story of Jackie Corbin</a:t>
            </a:r>
            <a:endParaRPr lang="en-NZ" sz="2400" dirty="0">
              <a:solidFill>
                <a:schemeClr val="bg1"/>
              </a:solidFill>
            </a:endParaRPr>
          </a:p>
          <a:p>
            <a:endParaRPr lang="en-NZ" sz="1200" dirty="0">
              <a:solidFill>
                <a:schemeClr val="bg1"/>
              </a:solidFill>
            </a:endParaRPr>
          </a:p>
          <a:p>
            <a:r>
              <a:rPr lang="en-NZ" sz="1600" dirty="0">
                <a:solidFill>
                  <a:schemeClr val="bg1"/>
                </a:solidFill>
              </a:rPr>
              <a:t>Jackie Corbin was an 8 year old girl who was kidnapped off the street in front of her home in 1980 while her parents were cooking Christmas dinner.</a:t>
            </a:r>
          </a:p>
          <a:p>
            <a:endParaRPr lang="en-NZ" sz="1600" dirty="0">
              <a:solidFill>
                <a:schemeClr val="bg1"/>
              </a:solidFill>
            </a:endParaRPr>
          </a:p>
          <a:p>
            <a:r>
              <a:rPr lang="en-NZ" sz="1600" dirty="0">
                <a:solidFill>
                  <a:schemeClr val="bg1"/>
                </a:solidFill>
              </a:rPr>
              <a:t>2 days later, her murdered body was found north of Los Angeles County. It was one of the most disturbing crime scenes that Jim Wallace ever heard about.</a:t>
            </a:r>
          </a:p>
          <a:p>
            <a:endParaRPr lang="en-NZ" sz="1600" dirty="0">
              <a:solidFill>
                <a:schemeClr val="bg1"/>
              </a:solidFill>
            </a:endParaRPr>
          </a:p>
          <a:p>
            <a:r>
              <a:rPr lang="en-NZ" sz="1600" dirty="0">
                <a:solidFill>
                  <a:schemeClr val="bg1"/>
                </a:solidFill>
              </a:rPr>
              <a:t>A 22 year old man named Francis Denny was arrested.</a:t>
            </a:r>
          </a:p>
          <a:p>
            <a:r>
              <a:rPr lang="en-NZ" sz="1600" dirty="0">
                <a:solidFill>
                  <a:schemeClr val="bg1"/>
                </a:solidFill>
              </a:rPr>
              <a:t>Denny was acquainted with Jackie’s family, he was in the area when Jackie went missing, and he seemed unconcerned as officers told him about the gruesome details of Jackie’s murder.</a:t>
            </a:r>
          </a:p>
          <a:p>
            <a:endParaRPr lang="en-NZ" sz="1600" dirty="0">
              <a:solidFill>
                <a:schemeClr val="bg1"/>
              </a:solidFill>
            </a:endParaRPr>
          </a:p>
          <a:p>
            <a:r>
              <a:rPr lang="en-NZ" sz="1600" dirty="0">
                <a:solidFill>
                  <a:schemeClr val="bg1"/>
                </a:solidFill>
              </a:rPr>
              <a:t>But Denny was eliminated as a suspect because of some </a:t>
            </a:r>
            <a:r>
              <a:rPr lang="en-NZ" sz="1600" u="sng" dirty="0">
                <a:solidFill>
                  <a:schemeClr val="bg1"/>
                </a:solidFill>
              </a:rPr>
              <a:t>exculpatory</a:t>
            </a:r>
            <a:r>
              <a:rPr lang="en-NZ" sz="1600" dirty="0">
                <a:solidFill>
                  <a:schemeClr val="bg1"/>
                </a:solidFill>
              </a:rPr>
              <a:t> blood evidence. There was no way to reconcile the blood evidence with Denny as a suspect.</a:t>
            </a:r>
          </a:p>
          <a:p>
            <a:r>
              <a:rPr lang="en-NZ" sz="1600" dirty="0">
                <a:solidFill>
                  <a:schemeClr val="bg1"/>
                </a:solidFill>
              </a:rPr>
              <a:t>The real murderer was never found, and the case is still open.</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500"/>
                                        <p:tgtEl>
                                          <p:spTgt spid="7">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Effect transition="in" filter="fade">
                                      <p:cBhvr>
                                        <p:cTn id="25" dur="500"/>
                                        <p:tgtEl>
                                          <p:spTgt spid="7">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10" end="10"/>
                                            </p:txEl>
                                          </p:spTgt>
                                        </p:tgtEl>
                                        <p:attrNameLst>
                                          <p:attrName>style.visibility</p:attrName>
                                        </p:attrNameLst>
                                      </p:cBhvr>
                                      <p:to>
                                        <p:strVal val="visible"/>
                                      </p:to>
                                    </p:set>
                                    <p:animEffect transition="in" filter="fade">
                                      <p:cBhvr>
                                        <p:cTn id="28"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3384376" cy="5401479"/>
          </a:xfrm>
          <a:prstGeom prst="rect">
            <a:avLst/>
          </a:prstGeom>
          <a:noFill/>
        </p:spPr>
        <p:txBody>
          <a:bodyPr wrap="square" rtlCol="0">
            <a:spAutoFit/>
          </a:bodyPr>
          <a:lstStyle/>
          <a:p>
            <a:r>
              <a:rPr lang="en-NZ" sz="2400" b="1" dirty="0">
                <a:solidFill>
                  <a:schemeClr val="bg1"/>
                </a:solidFill>
              </a:rPr>
              <a:t>The case for theism:</a:t>
            </a:r>
          </a:p>
          <a:p>
            <a:endParaRPr lang="en-NZ" sz="1000" dirty="0">
              <a:solidFill>
                <a:schemeClr val="bg1"/>
              </a:solidFill>
            </a:endParaRPr>
          </a:p>
          <a:p>
            <a:r>
              <a:rPr lang="en-NZ" sz="1600" u="sng" dirty="0">
                <a:solidFill>
                  <a:schemeClr val="bg1"/>
                </a:solidFill>
              </a:rPr>
              <a:t>Evidence inside the universe:</a:t>
            </a:r>
          </a:p>
          <a:p>
            <a:endParaRPr lang="en-NZ" sz="1200" dirty="0">
              <a:solidFill>
                <a:schemeClr val="bg1"/>
              </a:solidFill>
              <a:effectLst/>
            </a:endParaRPr>
          </a:p>
          <a:p>
            <a:r>
              <a:rPr lang="en-NZ" sz="1600" dirty="0">
                <a:solidFill>
                  <a:schemeClr val="bg1"/>
                </a:solidFill>
              </a:rPr>
              <a:t>The origin of the universe</a:t>
            </a:r>
          </a:p>
          <a:p>
            <a:endParaRPr lang="en-NZ" sz="1200" dirty="0">
              <a:solidFill>
                <a:schemeClr val="bg1"/>
              </a:solidFill>
            </a:endParaRPr>
          </a:p>
          <a:p>
            <a:endParaRPr lang="en-NZ" sz="1200" dirty="0">
              <a:solidFill>
                <a:schemeClr val="bg1"/>
              </a:solidFill>
            </a:endParaRPr>
          </a:p>
          <a:p>
            <a:endParaRPr lang="en-NZ" sz="1200" dirty="0">
              <a:solidFill>
                <a:schemeClr val="bg1"/>
              </a:solidFill>
            </a:endParaRPr>
          </a:p>
          <a:p>
            <a:endParaRPr lang="en-NZ" sz="1200" dirty="0">
              <a:solidFill>
                <a:schemeClr val="bg1"/>
              </a:solidFill>
            </a:endParaRPr>
          </a:p>
          <a:p>
            <a:endParaRPr lang="en-NZ" sz="1100" dirty="0">
              <a:solidFill>
                <a:schemeClr val="bg1"/>
              </a:solidFill>
            </a:endParaRPr>
          </a:p>
          <a:p>
            <a:r>
              <a:rPr lang="en-NZ" sz="1600" dirty="0">
                <a:solidFill>
                  <a:schemeClr val="bg1"/>
                </a:solidFill>
                <a:effectLst/>
              </a:rPr>
              <a:t>The fine-tuning of the universe</a:t>
            </a:r>
          </a:p>
          <a:p>
            <a:endParaRPr lang="en-NZ" sz="1400" dirty="0">
              <a:solidFill>
                <a:schemeClr val="bg1"/>
              </a:solidFill>
              <a:effectLst/>
            </a:endParaRPr>
          </a:p>
          <a:p>
            <a:endParaRPr lang="en-NZ" sz="1600" dirty="0">
              <a:solidFill>
                <a:schemeClr val="bg1"/>
              </a:solidFill>
              <a:effectLst/>
            </a:endParaRPr>
          </a:p>
          <a:p>
            <a:r>
              <a:rPr lang="en-NZ" sz="1600" dirty="0">
                <a:solidFill>
                  <a:schemeClr val="bg1"/>
                </a:solidFill>
              </a:rPr>
              <a:t>The origin of life</a:t>
            </a:r>
          </a:p>
          <a:p>
            <a:endParaRPr lang="en-NZ" sz="1200" dirty="0">
              <a:solidFill>
                <a:schemeClr val="bg1"/>
              </a:solidFill>
            </a:endParaRPr>
          </a:p>
          <a:p>
            <a:r>
              <a:rPr lang="en-NZ" sz="1600" dirty="0">
                <a:solidFill>
                  <a:schemeClr val="bg1"/>
                </a:solidFill>
                <a:effectLst/>
              </a:rPr>
              <a:t>The design in biological life</a:t>
            </a:r>
          </a:p>
          <a:p>
            <a:endParaRPr lang="en-NZ" sz="1200" dirty="0">
              <a:solidFill>
                <a:schemeClr val="bg1"/>
              </a:solidFill>
              <a:effectLst/>
            </a:endParaRPr>
          </a:p>
          <a:p>
            <a:r>
              <a:rPr lang="en-NZ" sz="1600" dirty="0">
                <a:solidFill>
                  <a:schemeClr val="bg1"/>
                </a:solidFill>
              </a:rPr>
              <a:t>Conscious minds</a:t>
            </a:r>
          </a:p>
          <a:p>
            <a:endParaRPr lang="en-NZ" sz="1200" dirty="0">
              <a:solidFill>
                <a:schemeClr val="bg1"/>
              </a:solidFill>
            </a:endParaRPr>
          </a:p>
          <a:p>
            <a:r>
              <a:rPr lang="en-NZ" sz="1600" dirty="0">
                <a:solidFill>
                  <a:schemeClr val="bg1"/>
                </a:solidFill>
              </a:rPr>
              <a:t>Free agency</a:t>
            </a:r>
          </a:p>
          <a:p>
            <a:endParaRPr lang="en-NZ" sz="1200" dirty="0">
              <a:solidFill>
                <a:schemeClr val="bg1"/>
              </a:solidFill>
            </a:endParaRPr>
          </a:p>
          <a:p>
            <a:r>
              <a:rPr lang="en-NZ" sz="1600" dirty="0">
                <a:solidFill>
                  <a:schemeClr val="bg1"/>
                </a:solidFill>
              </a:rPr>
              <a:t>A Moral Law</a:t>
            </a:r>
          </a:p>
          <a:p>
            <a:endParaRPr lang="en-NZ" sz="1200" dirty="0">
              <a:solidFill>
                <a:schemeClr val="bg1"/>
              </a:solidFill>
            </a:endParaRPr>
          </a:p>
          <a:p>
            <a:r>
              <a:rPr lang="en-NZ" sz="1600" dirty="0">
                <a:solidFill>
                  <a:schemeClr val="bg1"/>
                </a:solidFill>
              </a:rPr>
              <a:t>The existence of evil</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6" name="TextBox 5">
            <a:extLst>
              <a:ext uri="{FF2B5EF4-FFF2-40B4-BE49-F238E27FC236}">
                <a16:creationId xmlns:a16="http://schemas.microsoft.com/office/drawing/2014/main" id="{039E1333-AF02-41D1-8CB0-CA5802691362}"/>
              </a:ext>
            </a:extLst>
          </p:cNvPr>
          <p:cNvSpPr txBox="1"/>
          <p:nvPr/>
        </p:nvSpPr>
        <p:spPr>
          <a:xfrm>
            <a:off x="4499992" y="1412776"/>
            <a:ext cx="4536504" cy="5324535"/>
          </a:xfrm>
          <a:prstGeom prst="rect">
            <a:avLst/>
          </a:prstGeom>
          <a:noFill/>
        </p:spPr>
        <p:txBody>
          <a:bodyPr wrap="square" rtlCol="0">
            <a:spAutoFit/>
          </a:bodyPr>
          <a:lstStyle/>
          <a:p>
            <a:endParaRPr lang="en-NZ" sz="2400" b="1" dirty="0">
              <a:solidFill>
                <a:schemeClr val="bg1"/>
              </a:solidFill>
            </a:endParaRPr>
          </a:p>
          <a:p>
            <a:endParaRPr lang="en-NZ" sz="1000" dirty="0">
              <a:solidFill>
                <a:schemeClr val="bg1"/>
              </a:solidFill>
            </a:endParaRPr>
          </a:p>
          <a:p>
            <a:r>
              <a:rPr lang="en-NZ" sz="1600" u="sng" dirty="0">
                <a:solidFill>
                  <a:schemeClr val="bg1"/>
                </a:solidFill>
              </a:rPr>
              <a:t>Description of our “Suspect”:</a:t>
            </a:r>
          </a:p>
          <a:p>
            <a:endParaRPr lang="en-NZ" sz="1200" dirty="0">
              <a:solidFill>
                <a:schemeClr val="bg1"/>
              </a:solidFill>
              <a:effectLst/>
            </a:endParaRPr>
          </a:p>
          <a:p>
            <a:r>
              <a:rPr lang="en-NZ" sz="1600" dirty="0">
                <a:solidFill>
                  <a:schemeClr val="bg1"/>
                </a:solidFill>
              </a:rPr>
              <a:t>External to the universe</a:t>
            </a:r>
          </a:p>
          <a:p>
            <a:r>
              <a:rPr lang="en-NZ" sz="1600" dirty="0">
                <a:solidFill>
                  <a:schemeClr val="bg1"/>
                </a:solidFill>
              </a:rPr>
              <a:t>Time-less, space-less, and immaterial</a:t>
            </a:r>
          </a:p>
          <a:p>
            <a:r>
              <a:rPr lang="en-NZ" sz="1600" dirty="0">
                <a:solidFill>
                  <a:schemeClr val="bg1"/>
                </a:solidFill>
              </a:rPr>
              <a:t>Uncaused</a:t>
            </a:r>
          </a:p>
          <a:p>
            <a:r>
              <a:rPr lang="en-NZ" sz="1600" dirty="0">
                <a:solidFill>
                  <a:schemeClr val="bg1"/>
                </a:solidFill>
              </a:rPr>
              <a:t>Extremely powerful</a:t>
            </a:r>
          </a:p>
          <a:p>
            <a:endParaRPr lang="en-NZ" sz="1200" dirty="0">
              <a:solidFill>
                <a:schemeClr val="bg1"/>
              </a:solidFill>
            </a:endParaRPr>
          </a:p>
          <a:p>
            <a:r>
              <a:rPr lang="en-NZ" sz="1600" dirty="0">
                <a:solidFill>
                  <a:schemeClr val="bg1"/>
                </a:solidFill>
              </a:rPr>
              <a:t>Specifically purposeful enough to produce a universe fine-tuned for life</a:t>
            </a:r>
          </a:p>
          <a:p>
            <a:endParaRPr lang="en-NZ" sz="1200" dirty="0">
              <a:solidFill>
                <a:schemeClr val="bg1"/>
              </a:solidFill>
            </a:endParaRPr>
          </a:p>
          <a:p>
            <a:r>
              <a:rPr lang="en-NZ" sz="1600" dirty="0">
                <a:solidFill>
                  <a:schemeClr val="bg1"/>
                </a:solidFill>
              </a:rPr>
              <a:t>Intelligent and communicative</a:t>
            </a:r>
          </a:p>
          <a:p>
            <a:endParaRPr lang="en-NZ" sz="1200" dirty="0">
              <a:solidFill>
                <a:schemeClr val="bg1"/>
              </a:solidFill>
            </a:endParaRPr>
          </a:p>
          <a:p>
            <a:r>
              <a:rPr lang="en-NZ" sz="1600" dirty="0">
                <a:solidFill>
                  <a:schemeClr val="bg1"/>
                </a:solidFill>
              </a:rPr>
              <a:t>Creative and resourceful</a:t>
            </a:r>
          </a:p>
          <a:p>
            <a:endParaRPr lang="en-NZ" sz="1200" dirty="0">
              <a:solidFill>
                <a:schemeClr val="bg1"/>
              </a:solidFill>
            </a:endParaRPr>
          </a:p>
          <a:p>
            <a:r>
              <a:rPr lang="en-NZ" sz="1600" dirty="0">
                <a:solidFill>
                  <a:schemeClr val="bg1"/>
                </a:solidFill>
              </a:rPr>
              <a:t>A conscious Mind</a:t>
            </a:r>
          </a:p>
          <a:p>
            <a:endParaRPr lang="en-NZ" sz="1200" dirty="0">
              <a:solidFill>
                <a:schemeClr val="bg1"/>
              </a:solidFill>
            </a:endParaRPr>
          </a:p>
          <a:p>
            <a:r>
              <a:rPr lang="en-NZ" sz="1600" dirty="0">
                <a:solidFill>
                  <a:schemeClr val="bg1"/>
                </a:solidFill>
              </a:rPr>
              <a:t>Free to choose and create personally</a:t>
            </a:r>
          </a:p>
          <a:p>
            <a:endParaRPr lang="en-NZ" sz="1200" dirty="0">
              <a:solidFill>
                <a:schemeClr val="bg1"/>
              </a:solidFill>
            </a:endParaRPr>
          </a:p>
          <a:p>
            <a:r>
              <a:rPr lang="en-NZ" sz="1600" dirty="0">
                <a:solidFill>
                  <a:schemeClr val="bg1"/>
                </a:solidFill>
              </a:rPr>
              <a:t>The personal source of moral truth and obligation</a:t>
            </a:r>
          </a:p>
          <a:p>
            <a:endParaRPr lang="en-NZ" sz="1200" dirty="0">
              <a:solidFill>
                <a:schemeClr val="bg1"/>
              </a:solidFill>
            </a:endParaRPr>
          </a:p>
          <a:p>
            <a:r>
              <a:rPr lang="en-NZ" sz="1600" dirty="0">
                <a:solidFill>
                  <a:schemeClr val="bg1"/>
                </a:solidFill>
              </a:rPr>
              <a:t>The standard for good by which we define evil</a:t>
            </a:r>
          </a:p>
        </p:txBody>
      </p:sp>
      <p:cxnSp>
        <p:nvCxnSpPr>
          <p:cNvPr id="3" name="Straight Arrow Connector 2">
            <a:extLst>
              <a:ext uri="{FF2B5EF4-FFF2-40B4-BE49-F238E27FC236}">
                <a16:creationId xmlns:a16="http://schemas.microsoft.com/office/drawing/2014/main" id="{CE0D08E4-5298-480B-9D4F-D72CFEB233EB}"/>
              </a:ext>
            </a:extLst>
          </p:cNvPr>
          <p:cNvCxnSpPr/>
          <p:nvPr/>
        </p:nvCxnSpPr>
        <p:spPr>
          <a:xfrm>
            <a:off x="2411760" y="2492896"/>
            <a:ext cx="2088232"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308570F-DE7D-49F7-9204-3F3D32E550E5}"/>
              </a:ext>
            </a:extLst>
          </p:cNvPr>
          <p:cNvCxnSpPr>
            <a:cxnSpLocks/>
          </p:cNvCxnSpPr>
          <p:nvPr/>
        </p:nvCxnSpPr>
        <p:spPr>
          <a:xfrm>
            <a:off x="4067944" y="3212976"/>
            <a:ext cx="432048"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D87390-5052-4E21-B8EF-A721DC6FF5A9}"/>
              </a:ext>
            </a:extLst>
          </p:cNvPr>
          <p:cNvCxnSpPr>
            <a:cxnSpLocks/>
          </p:cNvCxnSpPr>
          <p:nvPr/>
        </p:nvCxnSpPr>
        <p:spPr>
          <a:xfrm>
            <a:off x="2843808" y="3672642"/>
            <a:ext cx="1656184"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97AC113-2BD3-41FD-88E4-6B8BFCA23C84}"/>
              </a:ext>
            </a:extLst>
          </p:cNvPr>
          <p:cNvCxnSpPr>
            <a:cxnSpLocks/>
          </p:cNvCxnSpPr>
          <p:nvPr/>
        </p:nvCxnSpPr>
        <p:spPr>
          <a:xfrm>
            <a:off x="1619672" y="4365104"/>
            <a:ext cx="2880320"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33B306E-4D3D-430D-9460-F35C13231CDC}"/>
              </a:ext>
            </a:extLst>
          </p:cNvPr>
          <p:cNvCxnSpPr>
            <a:cxnSpLocks/>
          </p:cNvCxnSpPr>
          <p:nvPr/>
        </p:nvCxnSpPr>
        <p:spPr>
          <a:xfrm>
            <a:off x="2483768" y="4797152"/>
            <a:ext cx="2016224"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7340C21-1214-4FBD-9D94-D187D5A8AD23}"/>
              </a:ext>
            </a:extLst>
          </p:cNvPr>
          <p:cNvCxnSpPr>
            <a:cxnSpLocks/>
          </p:cNvCxnSpPr>
          <p:nvPr/>
        </p:nvCxnSpPr>
        <p:spPr>
          <a:xfrm>
            <a:off x="1691680" y="5229200"/>
            <a:ext cx="2808312"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B9AD879-78BB-4148-81A9-A54B6D3B7DAC}"/>
              </a:ext>
            </a:extLst>
          </p:cNvPr>
          <p:cNvCxnSpPr>
            <a:cxnSpLocks/>
          </p:cNvCxnSpPr>
          <p:nvPr/>
        </p:nvCxnSpPr>
        <p:spPr>
          <a:xfrm>
            <a:off x="1259632" y="5661248"/>
            <a:ext cx="3240360"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C9E2E4F-271E-4B50-A5A5-8E780588FA50}"/>
              </a:ext>
            </a:extLst>
          </p:cNvPr>
          <p:cNvCxnSpPr>
            <a:cxnSpLocks/>
          </p:cNvCxnSpPr>
          <p:nvPr/>
        </p:nvCxnSpPr>
        <p:spPr>
          <a:xfrm>
            <a:off x="1331640" y="6093296"/>
            <a:ext cx="3168352"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3BE79DE-EC6D-4B2A-9D2B-5F2E6AA5606C}"/>
              </a:ext>
            </a:extLst>
          </p:cNvPr>
          <p:cNvCxnSpPr>
            <a:cxnSpLocks/>
          </p:cNvCxnSpPr>
          <p:nvPr/>
        </p:nvCxnSpPr>
        <p:spPr>
          <a:xfrm>
            <a:off x="1979712" y="6525344"/>
            <a:ext cx="2520280"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9B9FFB4-89A0-4F04-B86F-A6F648C088A6}"/>
              </a:ext>
            </a:extLst>
          </p:cNvPr>
          <p:cNvCxnSpPr>
            <a:cxnSpLocks/>
          </p:cNvCxnSpPr>
          <p:nvPr/>
        </p:nvCxnSpPr>
        <p:spPr>
          <a:xfrm>
            <a:off x="4067944" y="2996952"/>
            <a:ext cx="432048"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AEAA83A-4495-4FA8-ABD4-C8F64254E79B}"/>
              </a:ext>
            </a:extLst>
          </p:cNvPr>
          <p:cNvCxnSpPr>
            <a:cxnSpLocks/>
          </p:cNvCxnSpPr>
          <p:nvPr/>
        </p:nvCxnSpPr>
        <p:spPr>
          <a:xfrm>
            <a:off x="4067944" y="2780928"/>
            <a:ext cx="432048" cy="0"/>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FF03E502-DAD1-49B4-92C7-1584977D717C}"/>
              </a:ext>
            </a:extLst>
          </p:cNvPr>
          <p:cNvCxnSpPr/>
          <p:nvPr/>
        </p:nvCxnSpPr>
        <p:spPr>
          <a:xfrm flipV="1">
            <a:off x="4067944" y="2492896"/>
            <a:ext cx="0" cy="72008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99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2064"/>
                                        </p:tgtEl>
                                        <p:attrNameLst>
                                          <p:attrName>style.visibility</p:attrName>
                                        </p:attrNameLst>
                                      </p:cBhvr>
                                      <p:to>
                                        <p:strVal val="visible"/>
                                      </p:to>
                                    </p:set>
                                    <p:animEffect transition="in" filter="fade">
                                      <p:cBhvr>
                                        <p:cTn id="34" dur="500"/>
                                        <p:tgtEl>
                                          <p:spTgt spid="206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13" end="13"/>
                                            </p:txEl>
                                          </p:spTgt>
                                        </p:tgtEl>
                                        <p:attrNameLst>
                                          <p:attrName>style.visibility</p:attrName>
                                        </p:attrNameLst>
                                      </p:cBhvr>
                                      <p:to>
                                        <p:strVal val="visible"/>
                                      </p:to>
                                    </p:set>
                                    <p:animEffect transition="in" filter="fade">
                                      <p:cBhvr>
                                        <p:cTn id="50" dur="500"/>
                                        <p:tgtEl>
                                          <p:spTgt spid="7">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11" end="11"/>
                                            </p:txEl>
                                          </p:spTgt>
                                        </p:tgtEl>
                                        <p:attrNameLst>
                                          <p:attrName>style.visibility</p:attrName>
                                        </p:attrNameLst>
                                      </p:cBhvr>
                                      <p:to>
                                        <p:strVal val="visible"/>
                                      </p:to>
                                    </p:set>
                                    <p:animEffect transition="in" filter="fade">
                                      <p:cBhvr>
                                        <p:cTn id="53" dur="500"/>
                                        <p:tgtEl>
                                          <p:spTgt spid="6">
                                            <p:txEl>
                                              <p:pRg st="11" end="11"/>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xEl>
                                              <p:pRg st="15" end="15"/>
                                            </p:txEl>
                                          </p:spTgt>
                                        </p:tgtEl>
                                        <p:attrNameLst>
                                          <p:attrName>style.visibility</p:attrName>
                                        </p:attrNameLst>
                                      </p:cBhvr>
                                      <p:to>
                                        <p:strVal val="visible"/>
                                      </p:to>
                                    </p:set>
                                    <p:animEffect transition="in" filter="fade">
                                      <p:cBhvr>
                                        <p:cTn id="61" dur="500"/>
                                        <p:tgtEl>
                                          <p:spTgt spid="7">
                                            <p:txEl>
                                              <p:pRg st="15" end="15"/>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xEl>
                                              <p:pRg st="13" end="13"/>
                                            </p:txEl>
                                          </p:spTgt>
                                        </p:tgtEl>
                                        <p:attrNameLst>
                                          <p:attrName>style.visibility</p:attrName>
                                        </p:attrNameLst>
                                      </p:cBhvr>
                                      <p:to>
                                        <p:strVal val="visible"/>
                                      </p:to>
                                    </p:set>
                                    <p:animEffect transition="in" filter="fade">
                                      <p:cBhvr>
                                        <p:cTn id="64" dur="500"/>
                                        <p:tgtEl>
                                          <p:spTgt spid="6">
                                            <p:txEl>
                                              <p:pRg st="13" end="1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17" end="17"/>
                                            </p:txEl>
                                          </p:spTgt>
                                        </p:tgtEl>
                                        <p:attrNameLst>
                                          <p:attrName>style.visibility</p:attrName>
                                        </p:attrNameLst>
                                      </p:cBhvr>
                                      <p:to>
                                        <p:strVal val="visible"/>
                                      </p:to>
                                    </p:set>
                                    <p:animEffect transition="in" filter="fade">
                                      <p:cBhvr>
                                        <p:cTn id="72" dur="500"/>
                                        <p:tgtEl>
                                          <p:spTgt spid="7">
                                            <p:txEl>
                                              <p:pRg st="17" end="17"/>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
                                            <p:txEl>
                                              <p:pRg st="15" end="15"/>
                                            </p:txEl>
                                          </p:spTgt>
                                        </p:tgtEl>
                                        <p:attrNameLst>
                                          <p:attrName>style.visibility</p:attrName>
                                        </p:attrNameLst>
                                      </p:cBhvr>
                                      <p:to>
                                        <p:strVal val="visible"/>
                                      </p:to>
                                    </p:set>
                                    <p:animEffect transition="in" filter="fade">
                                      <p:cBhvr>
                                        <p:cTn id="75" dur="500"/>
                                        <p:tgtEl>
                                          <p:spTgt spid="6">
                                            <p:txEl>
                                              <p:pRg st="15" end="15"/>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txEl>
                                              <p:pRg st="19" end="19"/>
                                            </p:txEl>
                                          </p:spTgt>
                                        </p:tgtEl>
                                        <p:attrNameLst>
                                          <p:attrName>style.visibility</p:attrName>
                                        </p:attrNameLst>
                                      </p:cBhvr>
                                      <p:to>
                                        <p:strVal val="visible"/>
                                      </p:to>
                                    </p:set>
                                    <p:animEffect transition="in" filter="fade">
                                      <p:cBhvr>
                                        <p:cTn id="83" dur="500"/>
                                        <p:tgtEl>
                                          <p:spTgt spid="7">
                                            <p:txEl>
                                              <p:pRg st="19" end="19"/>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
                                            <p:txEl>
                                              <p:pRg st="17" end="17"/>
                                            </p:txEl>
                                          </p:spTgt>
                                        </p:tgtEl>
                                        <p:attrNameLst>
                                          <p:attrName>style.visibility</p:attrName>
                                        </p:attrNameLst>
                                      </p:cBhvr>
                                      <p:to>
                                        <p:strVal val="visible"/>
                                      </p:to>
                                    </p:set>
                                    <p:animEffect transition="in" filter="fade">
                                      <p:cBhvr>
                                        <p:cTn id="86" dur="500"/>
                                        <p:tgtEl>
                                          <p:spTgt spid="6">
                                            <p:txEl>
                                              <p:pRg st="17" end="17"/>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
                                            <p:txEl>
                                              <p:pRg st="21" end="21"/>
                                            </p:txEl>
                                          </p:spTgt>
                                        </p:tgtEl>
                                        <p:attrNameLst>
                                          <p:attrName>style.visibility</p:attrName>
                                        </p:attrNameLst>
                                      </p:cBhvr>
                                      <p:to>
                                        <p:strVal val="visible"/>
                                      </p:to>
                                    </p:set>
                                    <p:animEffect transition="in" filter="fade">
                                      <p:cBhvr>
                                        <p:cTn id="94" dur="500"/>
                                        <p:tgtEl>
                                          <p:spTgt spid="7">
                                            <p:txEl>
                                              <p:pRg st="21" end="21"/>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
                                            <p:txEl>
                                              <p:pRg st="19" end="19"/>
                                            </p:txEl>
                                          </p:spTgt>
                                        </p:tgtEl>
                                        <p:attrNameLst>
                                          <p:attrName>style.visibility</p:attrName>
                                        </p:attrNameLst>
                                      </p:cBhvr>
                                      <p:to>
                                        <p:strVal val="visible"/>
                                      </p:to>
                                    </p:set>
                                    <p:animEffect transition="in" filter="fade">
                                      <p:cBhvr>
                                        <p:cTn id="97" dur="500"/>
                                        <p:tgtEl>
                                          <p:spTgt spid="6">
                                            <p:txEl>
                                              <p:pRg st="19" end="19"/>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
                                            <p:txEl>
                                              <p:pRg st="23" end="23"/>
                                            </p:txEl>
                                          </p:spTgt>
                                        </p:tgtEl>
                                        <p:attrNameLst>
                                          <p:attrName>style.visibility</p:attrName>
                                        </p:attrNameLst>
                                      </p:cBhvr>
                                      <p:to>
                                        <p:strVal val="visible"/>
                                      </p:to>
                                    </p:set>
                                    <p:animEffect transition="in" filter="fade">
                                      <p:cBhvr>
                                        <p:cTn id="105" dur="500"/>
                                        <p:tgtEl>
                                          <p:spTgt spid="7">
                                            <p:txEl>
                                              <p:pRg st="23" end="23"/>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
                                            <p:txEl>
                                              <p:pRg st="21" end="21"/>
                                            </p:txEl>
                                          </p:spTgt>
                                        </p:tgtEl>
                                        <p:attrNameLst>
                                          <p:attrName>style.visibility</p:attrName>
                                        </p:attrNameLst>
                                      </p:cBhvr>
                                      <p:to>
                                        <p:strVal val="visible"/>
                                      </p:to>
                                    </p:set>
                                    <p:animEffect transition="in" filter="fade">
                                      <p:cBhvr>
                                        <p:cTn id="108" dur="500"/>
                                        <p:tgtEl>
                                          <p:spTgt spid="6">
                                            <p:txEl>
                                              <p:pRg st="21" end="21"/>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856984" cy="1354217"/>
          </a:xfrm>
          <a:prstGeom prst="rect">
            <a:avLst/>
          </a:prstGeom>
          <a:noFill/>
        </p:spPr>
        <p:txBody>
          <a:bodyPr wrap="square" rtlCol="0">
            <a:spAutoFit/>
          </a:bodyPr>
          <a:lstStyle/>
          <a:p>
            <a:r>
              <a:rPr lang="en-NZ" sz="2400" b="1" dirty="0">
                <a:solidFill>
                  <a:schemeClr val="bg1"/>
                </a:solidFill>
              </a:rPr>
              <a:t>The case for theism:</a:t>
            </a:r>
          </a:p>
          <a:p>
            <a:endParaRPr lang="en-NZ" sz="1000" dirty="0">
              <a:solidFill>
                <a:schemeClr val="bg1"/>
              </a:solidFill>
            </a:endParaRPr>
          </a:p>
          <a:p>
            <a:r>
              <a:rPr lang="en-NZ" sz="1600" dirty="0">
                <a:solidFill>
                  <a:schemeClr val="bg1"/>
                </a:solidFill>
              </a:rPr>
              <a:t>We have built a cumulative case for the existence of God that looks remarkably like the God described in the Bible, just from evidence within the universe that is available to everyone. The Bible describes reality as it really is.</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4" name="Picture 3" descr="Diagram&#10;&#10;Description automatically generated">
            <a:extLst>
              <a:ext uri="{FF2B5EF4-FFF2-40B4-BE49-F238E27FC236}">
                <a16:creationId xmlns:a16="http://schemas.microsoft.com/office/drawing/2014/main" id="{F0AF067A-D4CF-4119-BD33-E63DDA694999}"/>
              </a:ext>
            </a:extLst>
          </p:cNvPr>
          <p:cNvPicPr>
            <a:picLocks noChangeAspect="1"/>
          </p:cNvPicPr>
          <p:nvPr/>
        </p:nvPicPr>
        <p:blipFill rotWithShape="1">
          <a:blip r:embed="rId4">
            <a:extLst>
              <a:ext uri="{28A0092B-C50C-407E-A947-70E740481C1C}">
                <a14:useLocalDpi xmlns:a14="http://schemas.microsoft.com/office/drawing/2010/main" val="0"/>
              </a:ext>
            </a:extLst>
          </a:blip>
          <a:srcRect l="18095" r="18095"/>
          <a:stretch/>
        </p:blipFill>
        <p:spPr>
          <a:xfrm>
            <a:off x="2231740" y="2541330"/>
            <a:ext cx="4680520" cy="4127500"/>
          </a:xfrm>
          <a:prstGeom prst="rect">
            <a:avLst/>
          </a:prstGeom>
        </p:spPr>
      </p:pic>
    </p:spTree>
    <p:extLst>
      <p:ext uri="{BB962C8B-B14F-4D97-AF65-F5344CB8AC3E}">
        <p14:creationId xmlns:p14="http://schemas.microsoft.com/office/powerpoint/2010/main" val="2129614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047536"/>
          </a:xfrm>
          <a:prstGeom prst="rect">
            <a:avLst/>
          </a:prstGeom>
          <a:noFill/>
        </p:spPr>
        <p:txBody>
          <a:bodyPr wrap="square" rtlCol="0">
            <a:spAutoFit/>
          </a:bodyPr>
          <a:lstStyle/>
          <a:p>
            <a:r>
              <a:rPr lang="en-NZ" sz="2400" b="1" dirty="0">
                <a:solidFill>
                  <a:schemeClr val="bg1"/>
                </a:solidFill>
              </a:rPr>
              <a:t>The case for atheism?</a:t>
            </a:r>
          </a:p>
          <a:p>
            <a:endParaRPr lang="en-NZ" sz="1000" dirty="0">
              <a:solidFill>
                <a:schemeClr val="bg1"/>
              </a:solidFill>
            </a:endParaRPr>
          </a:p>
          <a:p>
            <a:r>
              <a:rPr lang="en-NZ" sz="1600" dirty="0">
                <a:solidFill>
                  <a:schemeClr val="bg1"/>
                </a:solidFill>
              </a:rPr>
              <a:t>In order to make their case, atheists offer a plethora of attempts to explain the evidence that we have offered for the existence of God in some other way. But each of these alternative explanations are not supported by evidence, and atheists disagree with each other on which one is more reasonable.</a:t>
            </a:r>
          </a:p>
          <a:p>
            <a:endParaRPr lang="en-NZ" sz="1600" dirty="0">
              <a:solidFill>
                <a:schemeClr val="bg1"/>
              </a:solidFill>
            </a:endParaRPr>
          </a:p>
          <a:p>
            <a:r>
              <a:rPr lang="en-NZ" sz="1600" dirty="0">
                <a:solidFill>
                  <a:schemeClr val="bg1"/>
                </a:solidFill>
              </a:rPr>
              <a:t>Various atheists may posit an infinite multitude of universes to escape the idea of a Creator, despite the philosophical issues and lack of evidence for this.</a:t>
            </a:r>
          </a:p>
          <a:p>
            <a:endParaRPr lang="en-NZ" sz="1600" dirty="0">
              <a:solidFill>
                <a:schemeClr val="bg1"/>
              </a:solidFill>
            </a:endParaRPr>
          </a:p>
          <a:p>
            <a:r>
              <a:rPr lang="en-NZ" sz="1600" dirty="0">
                <a:solidFill>
                  <a:schemeClr val="bg1"/>
                </a:solidFill>
              </a:rPr>
              <a:t>They may have us believe that the information encoded in DNA came from either natural means (which has never, ever been shown to happen) or from an alien source.</a:t>
            </a:r>
          </a:p>
          <a:p>
            <a:endParaRPr lang="en-NZ" sz="1600" dirty="0">
              <a:solidFill>
                <a:schemeClr val="bg1"/>
              </a:solidFill>
            </a:endParaRPr>
          </a:p>
          <a:p>
            <a:r>
              <a:rPr lang="en-NZ" sz="1600" dirty="0">
                <a:solidFill>
                  <a:schemeClr val="bg1"/>
                </a:solidFill>
              </a:rPr>
              <a:t>They may try to convince us that our consciousness is an illusion, yet they trust their conscious thoughts telling them that.</a:t>
            </a:r>
          </a:p>
          <a:p>
            <a:endParaRPr lang="en-NZ" sz="1600" dirty="0">
              <a:solidFill>
                <a:schemeClr val="bg1"/>
              </a:solidFill>
            </a:endParaRPr>
          </a:p>
          <a:p>
            <a:r>
              <a:rPr lang="en-NZ" sz="1600" dirty="0">
                <a:solidFill>
                  <a:schemeClr val="bg1"/>
                </a:solidFill>
              </a:rPr>
              <a:t>They may try to show that morality is subjective, yet they all live as if there is a transcendent Moral Law.</a:t>
            </a:r>
          </a:p>
          <a:p>
            <a:endParaRPr lang="en-NZ" sz="1600" dirty="0">
              <a:solidFill>
                <a:schemeClr val="bg1"/>
              </a:solidFill>
            </a:endParaRPr>
          </a:p>
          <a:p>
            <a:r>
              <a:rPr lang="en-NZ" sz="1600" dirty="0">
                <a:solidFill>
                  <a:schemeClr val="bg1"/>
                </a:solidFill>
              </a:rPr>
              <a:t>Atheists do not adequately deal with the evidence that theists provide. They either propose outlandish alternative explanations, or they dismiss some evidence as just being illusions. Some of them even claim that there is zero evidence for the existence of God, even after a theist offers them some evidence.</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4038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Effect transition="in" filter="fade">
                                      <p:cBhvr>
                                        <p:cTn id="27" dur="500"/>
                                        <p:tgtEl>
                                          <p:spTgt spid="7">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2" end="12"/>
                                            </p:txEl>
                                          </p:spTgt>
                                        </p:tgtEl>
                                        <p:attrNameLst>
                                          <p:attrName>style.visibility</p:attrName>
                                        </p:attrNameLst>
                                      </p:cBhvr>
                                      <p:to>
                                        <p:strVal val="visible"/>
                                      </p:to>
                                    </p:set>
                                    <p:animEffect transition="in" filter="fade">
                                      <p:cBhvr>
                                        <p:cTn id="3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1323439"/>
          </a:xfrm>
          <a:prstGeom prst="rect">
            <a:avLst/>
          </a:prstGeom>
          <a:noFill/>
        </p:spPr>
        <p:txBody>
          <a:bodyPr wrap="square" rtlCol="0">
            <a:spAutoFit/>
          </a:bodyPr>
          <a:lstStyle/>
          <a:p>
            <a:r>
              <a:rPr lang="en-NZ" sz="2400" b="1" dirty="0">
                <a:solidFill>
                  <a:schemeClr val="bg1"/>
                </a:solidFill>
              </a:rPr>
              <a:t>The case for atheism?</a:t>
            </a:r>
          </a:p>
          <a:p>
            <a:endParaRPr lang="en-NZ" sz="800" dirty="0">
              <a:solidFill>
                <a:schemeClr val="bg1"/>
              </a:solidFill>
            </a:endParaRPr>
          </a:p>
          <a:p>
            <a:r>
              <a:rPr lang="en-NZ" sz="1600" dirty="0">
                <a:solidFill>
                  <a:schemeClr val="bg1"/>
                </a:solidFill>
              </a:rPr>
              <a:t>Rather than hold to a multitude of unevidenced, unreasonable, unrelated, coincidental alternative explanations, it is far more reasonable to believe the one, superior explanation that unifies all the evidence – the existence of God.</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picture containing text, blackboard&#10;&#10;Description automatically generated">
            <a:extLst>
              <a:ext uri="{FF2B5EF4-FFF2-40B4-BE49-F238E27FC236}">
                <a16:creationId xmlns:a16="http://schemas.microsoft.com/office/drawing/2014/main" id="{D732153A-57F8-4CD5-9135-817638C79790}"/>
              </a:ext>
            </a:extLst>
          </p:cNvPr>
          <p:cNvPicPr>
            <a:picLocks noChangeAspect="1"/>
          </p:cNvPicPr>
          <p:nvPr/>
        </p:nvPicPr>
        <p:blipFill rotWithShape="1">
          <a:blip r:embed="rId4">
            <a:extLst>
              <a:ext uri="{28A0092B-C50C-407E-A947-70E740481C1C}">
                <a14:useLocalDpi xmlns:a14="http://schemas.microsoft.com/office/drawing/2010/main" val="0"/>
              </a:ext>
            </a:extLst>
          </a:blip>
          <a:srcRect l="12776" t="9051" r="12776" b="12201"/>
          <a:stretch/>
        </p:blipFill>
        <p:spPr>
          <a:xfrm>
            <a:off x="1124257" y="2633663"/>
            <a:ext cx="6895486" cy="4104456"/>
          </a:xfrm>
          <a:prstGeom prst="rect">
            <a:avLst/>
          </a:prstGeom>
        </p:spPr>
      </p:pic>
    </p:spTree>
    <p:extLst>
      <p:ext uri="{BB962C8B-B14F-4D97-AF65-F5344CB8AC3E}">
        <p14:creationId xmlns:p14="http://schemas.microsoft.com/office/powerpoint/2010/main" val="24378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638594"/>
            <a:ext cx="6264696" cy="4247317"/>
          </a:xfrm>
          <a:prstGeom prst="rect">
            <a:avLst/>
          </a:prstGeom>
          <a:noFill/>
        </p:spPr>
        <p:txBody>
          <a:bodyPr wrap="square" rtlCol="0">
            <a:spAutoFit/>
          </a:bodyPr>
          <a:lstStyle/>
          <a:p>
            <a:pPr algn="ctr"/>
            <a:r>
              <a:rPr lang="en-NZ" sz="2800" b="1" dirty="0">
                <a:solidFill>
                  <a:schemeClr val="bg1"/>
                </a:solidFill>
              </a:rPr>
              <a:t>Epicurus’ problem of evil (341-270 BC):</a:t>
            </a:r>
          </a:p>
          <a:p>
            <a:pPr algn="ctr"/>
            <a:endParaRPr lang="en-NZ" dirty="0">
              <a:solidFill>
                <a:schemeClr val="bg1"/>
              </a:solidFill>
            </a:endParaRPr>
          </a:p>
          <a:p>
            <a:r>
              <a:rPr lang="en-NZ" sz="1600" dirty="0">
                <a:solidFill>
                  <a:schemeClr val="bg1"/>
                </a:solidFill>
              </a:rPr>
              <a:t>"Is God willing to prevent evil, but not able? Then he is not omnipotent. </a:t>
            </a:r>
          </a:p>
          <a:p>
            <a:r>
              <a:rPr lang="en-NZ" sz="1600" dirty="0">
                <a:solidFill>
                  <a:schemeClr val="bg1"/>
                </a:solidFill>
              </a:rPr>
              <a:t>Is he able, but not willing? Then he is malevolent. </a:t>
            </a:r>
          </a:p>
          <a:p>
            <a:r>
              <a:rPr lang="en-NZ" sz="1600" dirty="0">
                <a:solidFill>
                  <a:schemeClr val="bg1"/>
                </a:solidFill>
              </a:rPr>
              <a:t>Is he both able and willing? Then whence cometh evil? </a:t>
            </a:r>
          </a:p>
          <a:p>
            <a:r>
              <a:rPr lang="en-NZ" sz="1600" dirty="0">
                <a:solidFill>
                  <a:schemeClr val="bg1"/>
                </a:solidFill>
              </a:rPr>
              <a:t>Is he neither able nor willing? Then why call him God?”</a:t>
            </a:r>
          </a:p>
          <a:p>
            <a:endParaRPr lang="en-NZ" sz="1600" dirty="0">
              <a:solidFill>
                <a:schemeClr val="bg1"/>
              </a:solidFill>
            </a:endParaRPr>
          </a:p>
          <a:p>
            <a:endParaRPr lang="en-NZ" sz="1600" dirty="0">
              <a:solidFill>
                <a:schemeClr val="bg1"/>
              </a:solidFill>
            </a:endParaRPr>
          </a:p>
          <a:p>
            <a:r>
              <a:rPr lang="en-NZ" sz="1600" dirty="0">
                <a:solidFill>
                  <a:schemeClr val="bg1"/>
                </a:solidFill>
              </a:rPr>
              <a:t>Evil is often presented as exculpatory evidence against God’s existence.</a:t>
            </a:r>
          </a:p>
          <a:p>
            <a:r>
              <a:rPr lang="en-NZ" sz="1600" dirty="0">
                <a:solidFill>
                  <a:schemeClr val="bg1"/>
                </a:solidFill>
              </a:rPr>
              <a:t>The underlying assumption is that there can be no good reasons for God to allow evil. But is this true?</a:t>
            </a:r>
          </a:p>
          <a:p>
            <a:r>
              <a:rPr lang="en-NZ" sz="1600" dirty="0">
                <a:solidFill>
                  <a:schemeClr val="bg1"/>
                </a:solidFill>
              </a:rPr>
              <a:t>Are there any reasons as to why an All-powerful and All-good Being might allow evil?</a:t>
            </a:r>
          </a:p>
          <a:p>
            <a:endParaRPr lang="en-NZ" sz="1600" dirty="0">
              <a:solidFill>
                <a:schemeClr val="bg1"/>
              </a:solidFill>
            </a:endParaRPr>
          </a:p>
          <a:p>
            <a:r>
              <a:rPr lang="en-NZ" sz="1600" dirty="0">
                <a:solidFill>
                  <a:schemeClr val="bg1"/>
                </a:solidFill>
              </a:rPr>
              <a:t>Jim gives us 7 points to consider when trying to reconcile the existence of evil with the existence of God…</a:t>
            </a:r>
          </a:p>
        </p:txBody>
      </p:sp>
      <p:pic>
        <p:nvPicPr>
          <p:cNvPr id="3" name="Picture 2" descr="A statue of a person&#10;&#10;Description automatically generated with medium confidence">
            <a:extLst>
              <a:ext uri="{FF2B5EF4-FFF2-40B4-BE49-F238E27FC236}">
                <a16:creationId xmlns:a16="http://schemas.microsoft.com/office/drawing/2014/main" id="{79C76396-A331-4D9C-BA9C-97EB8ED646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1556792"/>
            <a:ext cx="2016224" cy="3024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animEffect transition="in" filter="fade">
                                      <p:cBhvr>
                                        <p:cTn id="21" dur="500"/>
                                        <p:tgtEl>
                                          <p:spTgt spid="7">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9" end="9"/>
                                            </p:txEl>
                                          </p:spTgt>
                                        </p:tgtEl>
                                        <p:attrNameLst>
                                          <p:attrName>style.visibility</p:attrName>
                                        </p:attrNameLst>
                                      </p:cBhvr>
                                      <p:to>
                                        <p:strVal val="visible"/>
                                      </p:to>
                                    </p:set>
                                    <p:animEffect transition="in" filter="fade">
                                      <p:cBhvr>
                                        <p:cTn id="24" dur="500"/>
                                        <p:tgtEl>
                                          <p:spTgt spid="7">
                                            <p:txEl>
                                              <p:pRg st="9" end="9"/>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animEffect transition="in" filter="fade">
                                      <p:cBhvr>
                                        <p:cTn id="27" dur="500"/>
                                        <p:tgtEl>
                                          <p:spTgt spid="7">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2" end="12"/>
                                            </p:txEl>
                                          </p:spTgt>
                                        </p:tgtEl>
                                        <p:attrNameLst>
                                          <p:attrName>style.visibility</p:attrName>
                                        </p:attrNameLst>
                                      </p:cBhvr>
                                      <p:to>
                                        <p:strVal val="visible"/>
                                      </p:to>
                                    </p:set>
                                    <p:animEffect transition="in" filter="fade">
                                      <p:cBhvr>
                                        <p:cTn id="3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480720" cy="4093428"/>
          </a:xfrm>
          <a:prstGeom prst="rect">
            <a:avLst/>
          </a:prstGeom>
          <a:noFill/>
        </p:spPr>
        <p:txBody>
          <a:bodyPr wrap="square" rtlCol="0">
            <a:spAutoFit/>
          </a:bodyPr>
          <a:lstStyle/>
          <a:p>
            <a:r>
              <a:rPr lang="en-NZ" sz="2400" b="1" dirty="0">
                <a:solidFill>
                  <a:schemeClr val="bg1"/>
                </a:solidFill>
              </a:rPr>
              <a:t>Point 1 – An accurate view of eternity</a:t>
            </a:r>
            <a:endParaRPr lang="en-NZ" sz="2400" dirty="0">
              <a:solidFill>
                <a:schemeClr val="bg1"/>
              </a:solidFill>
            </a:endParaRPr>
          </a:p>
          <a:p>
            <a:endParaRPr lang="en-NZ" sz="1200" dirty="0">
              <a:solidFill>
                <a:schemeClr val="bg1"/>
              </a:solidFill>
            </a:endParaRPr>
          </a:p>
          <a:p>
            <a:r>
              <a:rPr lang="en-NZ" sz="1600" dirty="0">
                <a:solidFill>
                  <a:schemeClr val="bg1"/>
                </a:solidFill>
              </a:rPr>
              <a:t>As an atheist, Jim wanted to have a 90 year, pain-free life. If he got cancer at the 40 year mark, suffered for 10 years, and died at 50, he would have called that “evil”.</a:t>
            </a:r>
          </a:p>
          <a:p>
            <a:endParaRPr lang="en-NZ" sz="1600" dirty="0">
              <a:solidFill>
                <a:schemeClr val="bg1"/>
              </a:solidFill>
            </a:endParaRPr>
          </a:p>
          <a:p>
            <a:r>
              <a:rPr lang="en-NZ" sz="1600" dirty="0">
                <a:solidFill>
                  <a:schemeClr val="bg1"/>
                </a:solidFill>
              </a:rPr>
              <a:t>But on the Christian worldview, we don’t stop existing after death. There is an eternal aspect to our existence. Any pain that might happen in our time on Earth must be considered in that eternal context.</a:t>
            </a:r>
          </a:p>
          <a:p>
            <a:endParaRPr lang="en-NZ" sz="1600" dirty="0">
              <a:solidFill>
                <a:schemeClr val="bg1"/>
              </a:solidFill>
            </a:endParaRPr>
          </a:p>
          <a:p>
            <a:r>
              <a:rPr lang="en-NZ" sz="1600" dirty="0">
                <a:solidFill>
                  <a:schemeClr val="bg1"/>
                </a:solidFill>
              </a:rPr>
              <a:t>Think of a painful experience you had as a child. At the time, the pain seemed terrible. But now, the pain is just a distant memory. You might hardly remember it now.</a:t>
            </a:r>
          </a:p>
          <a:p>
            <a:endParaRPr lang="en-NZ" sz="1600" dirty="0">
              <a:solidFill>
                <a:schemeClr val="bg1"/>
              </a:solidFill>
            </a:endParaRPr>
          </a:p>
          <a:p>
            <a:r>
              <a:rPr lang="en-NZ" sz="1600" dirty="0">
                <a:solidFill>
                  <a:schemeClr val="bg1"/>
                </a:solidFill>
              </a:rPr>
              <a:t>Our experience and understanding of pain and evil must be contextualized within eternity, not within our temporality.</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picture containing coin&#10;&#10;Description automatically generated">
            <a:extLst>
              <a:ext uri="{FF2B5EF4-FFF2-40B4-BE49-F238E27FC236}">
                <a16:creationId xmlns:a16="http://schemas.microsoft.com/office/drawing/2014/main" id="{27FC85AF-D089-4D69-B075-A6656BE0D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492528"/>
            <a:ext cx="1668351" cy="1618795"/>
          </a:xfrm>
          <a:prstGeom prst="rect">
            <a:avLst/>
          </a:prstGeom>
        </p:spPr>
      </p:pic>
    </p:spTree>
    <p:extLst>
      <p:ext uri="{BB962C8B-B14F-4D97-AF65-F5344CB8AC3E}">
        <p14:creationId xmlns:p14="http://schemas.microsoft.com/office/powerpoint/2010/main" val="323987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fade">
                                      <p:cBhvr>
                                        <p:cTn id="2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408712" cy="3600986"/>
          </a:xfrm>
          <a:prstGeom prst="rect">
            <a:avLst/>
          </a:prstGeom>
          <a:noFill/>
        </p:spPr>
        <p:txBody>
          <a:bodyPr wrap="square" rtlCol="0">
            <a:spAutoFit/>
          </a:bodyPr>
          <a:lstStyle/>
          <a:p>
            <a:r>
              <a:rPr lang="en-NZ" sz="2400" b="1" dirty="0">
                <a:solidFill>
                  <a:schemeClr val="bg1"/>
                </a:solidFill>
              </a:rPr>
              <a:t>Point 2 – Proper reverence for free agency</a:t>
            </a:r>
            <a:endParaRPr lang="en-NZ" sz="2400" dirty="0">
              <a:solidFill>
                <a:schemeClr val="bg1"/>
              </a:solidFill>
            </a:endParaRPr>
          </a:p>
          <a:p>
            <a:endParaRPr lang="en-NZ" sz="1200" dirty="0">
              <a:solidFill>
                <a:schemeClr val="bg1"/>
              </a:solidFill>
            </a:endParaRPr>
          </a:p>
          <a:p>
            <a:r>
              <a:rPr lang="en-NZ" sz="1600" dirty="0">
                <a:solidFill>
                  <a:schemeClr val="bg1"/>
                </a:solidFill>
              </a:rPr>
              <a:t>Free will is a vital for love. There can be no real love unless it is freely given. “Coerced love” is an oxymoron. If the Creator of the universe considers love to be the highest moral virtue, the only option available is to create a universe in which humans have the freedom to choose love.</a:t>
            </a:r>
          </a:p>
          <a:p>
            <a:endParaRPr lang="en-NZ" sz="1600" dirty="0">
              <a:solidFill>
                <a:schemeClr val="bg1"/>
              </a:solidFill>
            </a:endParaRPr>
          </a:p>
          <a:p>
            <a:r>
              <a:rPr lang="en-NZ" sz="1600" dirty="0">
                <a:solidFill>
                  <a:schemeClr val="bg1"/>
                </a:solidFill>
              </a:rPr>
              <a:t>But in order to have the freedom to love, we must also have the freedom to hate.</a:t>
            </a:r>
          </a:p>
          <a:p>
            <a:r>
              <a:rPr lang="en-NZ" sz="1600" dirty="0">
                <a:solidFill>
                  <a:schemeClr val="bg1"/>
                </a:solidFill>
              </a:rPr>
              <a:t>With the reality of free will comes the possibility of evil. People can use their free will to choose to do wrong. Some of the evil that people suffer from is a result of their or other people’s free choices.</a:t>
            </a:r>
          </a:p>
          <a:p>
            <a:endParaRPr lang="en-NZ" sz="1600" dirty="0">
              <a:solidFill>
                <a:schemeClr val="bg1"/>
              </a:solidFill>
            </a:endParaRPr>
          </a:p>
          <a:p>
            <a:r>
              <a:rPr lang="en-NZ" sz="1600" dirty="0">
                <a:solidFill>
                  <a:schemeClr val="bg1"/>
                </a:solidFill>
              </a:rPr>
              <a:t>Freedom, in all its beauty, does not come without associated dangers.</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picture containing text, automaton&#10;&#10;Description automatically generated">
            <a:extLst>
              <a:ext uri="{FF2B5EF4-FFF2-40B4-BE49-F238E27FC236}">
                <a16:creationId xmlns:a16="http://schemas.microsoft.com/office/drawing/2014/main" id="{BD261AA3-9383-40B3-9A96-F4561B8F6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1484784"/>
            <a:ext cx="1527160" cy="1933469"/>
          </a:xfrm>
          <a:prstGeom prst="rect">
            <a:avLst/>
          </a:prstGeom>
        </p:spPr>
      </p:pic>
    </p:spTree>
    <p:extLst>
      <p:ext uri="{BB962C8B-B14F-4D97-AF65-F5344CB8AC3E}">
        <p14:creationId xmlns:p14="http://schemas.microsoft.com/office/powerpoint/2010/main" val="24819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696744" cy="4585871"/>
          </a:xfrm>
          <a:prstGeom prst="rect">
            <a:avLst/>
          </a:prstGeom>
          <a:noFill/>
        </p:spPr>
        <p:txBody>
          <a:bodyPr wrap="square" rtlCol="0">
            <a:spAutoFit/>
          </a:bodyPr>
          <a:lstStyle/>
          <a:p>
            <a:r>
              <a:rPr lang="en-NZ" sz="2400" b="1" dirty="0">
                <a:solidFill>
                  <a:schemeClr val="bg1"/>
                </a:solidFill>
              </a:rPr>
              <a:t>Point 3 – Appropriate definition of love</a:t>
            </a:r>
            <a:endParaRPr lang="en-NZ" sz="2400" dirty="0">
              <a:solidFill>
                <a:schemeClr val="bg1"/>
              </a:solidFill>
            </a:endParaRPr>
          </a:p>
          <a:p>
            <a:endParaRPr lang="en-NZ" sz="1200" dirty="0">
              <a:solidFill>
                <a:schemeClr val="bg1"/>
              </a:solidFill>
            </a:endParaRPr>
          </a:p>
          <a:p>
            <a:r>
              <a:rPr lang="en-NZ" sz="1600" dirty="0">
                <a:solidFill>
                  <a:schemeClr val="bg1"/>
                </a:solidFill>
              </a:rPr>
              <a:t>We often think that pain has no place in love. We think of love in terms of kindness, gentleness, affection, etc. But love is far more complicated than that.</a:t>
            </a:r>
          </a:p>
          <a:p>
            <a:endParaRPr lang="en-NZ" sz="1600" dirty="0">
              <a:solidFill>
                <a:schemeClr val="bg1"/>
              </a:solidFill>
            </a:endParaRPr>
          </a:p>
          <a:p>
            <a:r>
              <a:rPr lang="en-NZ" sz="1600" dirty="0">
                <a:solidFill>
                  <a:schemeClr val="bg1"/>
                </a:solidFill>
              </a:rPr>
              <a:t>Sometimes the deepest, truest expression of love comes in a form of discipline. God may allow evil to exist to be used in punishment or discipline. If we do not allow love to sometimes feature correction, then we are reducing love to a simple, unrealistic caricature.</a:t>
            </a:r>
          </a:p>
          <a:p>
            <a:endParaRPr lang="en-NZ" sz="1600" dirty="0">
              <a:solidFill>
                <a:schemeClr val="bg1"/>
              </a:solidFill>
            </a:endParaRPr>
          </a:p>
          <a:p>
            <a:r>
              <a:rPr lang="en-NZ" sz="1600" dirty="0">
                <a:solidFill>
                  <a:schemeClr val="bg1"/>
                </a:solidFill>
              </a:rPr>
              <a:t>“We want, in fact, not so much a Father in heaven as a grandfather in heaven – a senile benevolence who, as they say, ‘liked to see young people enjoying themselves,’ and whose plan for the universe was simply that it might be said at the end of each day, ‘a good time was had by all.’” – C. S. Lewis</a:t>
            </a:r>
          </a:p>
          <a:p>
            <a:endParaRPr lang="en-NZ" sz="1600" dirty="0">
              <a:solidFill>
                <a:schemeClr val="bg1"/>
              </a:solidFill>
            </a:endParaRPr>
          </a:p>
          <a:p>
            <a:r>
              <a:rPr lang="en-NZ" sz="1600" dirty="0">
                <a:solidFill>
                  <a:schemeClr val="bg1"/>
                </a:solidFill>
              </a:rPr>
              <a:t>If God’s loving nature is as broad and all-encompassing as that of a parent, we should expect some difficult circumstances to be an evidence of His love, especially if a greater good is achieved from the temporary suffering.</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close-up of a leaf&#10;&#10;Description automatically generated with low confidence">
            <a:extLst>
              <a:ext uri="{FF2B5EF4-FFF2-40B4-BE49-F238E27FC236}">
                <a16:creationId xmlns:a16="http://schemas.microsoft.com/office/drawing/2014/main" id="{F7E039B3-5D92-431F-9341-5E1692446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32" y="1556792"/>
            <a:ext cx="1872914" cy="1625547"/>
          </a:xfrm>
          <a:prstGeom prst="rect">
            <a:avLst/>
          </a:prstGeom>
        </p:spPr>
      </p:pic>
      <p:pic>
        <p:nvPicPr>
          <p:cNvPr id="6" name="Picture 5" descr="A person in a suit&#10;&#10;Description automatically generated with low confidence">
            <a:extLst>
              <a:ext uri="{FF2B5EF4-FFF2-40B4-BE49-F238E27FC236}">
                <a16:creationId xmlns:a16="http://schemas.microsoft.com/office/drawing/2014/main" id="{1F8C6DE2-29D8-414F-8301-3A33E6D3B9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01" t="5847" r="10800" b="23077"/>
          <a:stretch/>
        </p:blipFill>
        <p:spPr>
          <a:xfrm>
            <a:off x="6941356" y="3428098"/>
            <a:ext cx="1646066" cy="1873110"/>
          </a:xfrm>
          <a:prstGeom prst="rect">
            <a:avLst/>
          </a:prstGeom>
        </p:spPr>
      </p:pic>
    </p:spTree>
    <p:extLst>
      <p:ext uri="{BB962C8B-B14F-4D97-AF65-F5344CB8AC3E}">
        <p14:creationId xmlns:p14="http://schemas.microsoft.com/office/powerpoint/2010/main" val="5320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840760" cy="5139869"/>
          </a:xfrm>
          <a:prstGeom prst="rect">
            <a:avLst/>
          </a:prstGeom>
          <a:noFill/>
        </p:spPr>
        <p:txBody>
          <a:bodyPr wrap="square" rtlCol="0">
            <a:spAutoFit/>
          </a:bodyPr>
          <a:lstStyle/>
          <a:p>
            <a:r>
              <a:rPr lang="en-NZ" sz="2400" b="1" dirty="0">
                <a:solidFill>
                  <a:schemeClr val="bg1"/>
                </a:solidFill>
              </a:rPr>
              <a:t>Point 4 – Role in character development</a:t>
            </a:r>
            <a:endParaRPr lang="en-NZ" sz="2400" dirty="0">
              <a:solidFill>
                <a:schemeClr val="bg1"/>
              </a:solidFill>
            </a:endParaRPr>
          </a:p>
          <a:p>
            <a:endParaRPr lang="en-NZ" sz="1200" dirty="0">
              <a:solidFill>
                <a:schemeClr val="bg1"/>
              </a:solidFill>
            </a:endParaRPr>
          </a:p>
          <a:p>
            <a:r>
              <a:rPr lang="en-NZ" sz="1600" dirty="0">
                <a:solidFill>
                  <a:schemeClr val="bg1"/>
                </a:solidFill>
              </a:rPr>
              <a:t>A loving parent will be concerned for their child’s character more than their comfort. Character is developed through adversity more than advantage. God may allow His children to go through hard times to forge our character with eternity in mind.</a:t>
            </a:r>
          </a:p>
          <a:p>
            <a:endParaRPr lang="en-NZ" sz="1200" dirty="0">
              <a:solidFill>
                <a:schemeClr val="bg1"/>
              </a:solidFill>
            </a:endParaRPr>
          </a:p>
          <a:p>
            <a:r>
              <a:rPr lang="en-NZ" sz="1600" dirty="0">
                <a:solidFill>
                  <a:schemeClr val="bg1"/>
                </a:solidFill>
              </a:rPr>
              <a:t>Wisdom is typically the product of failure, not success.</a:t>
            </a:r>
          </a:p>
          <a:p>
            <a:r>
              <a:rPr lang="en-NZ" sz="1600" dirty="0">
                <a:solidFill>
                  <a:schemeClr val="bg1"/>
                </a:solidFill>
              </a:rPr>
              <a:t>Hardships are opportunities to show selflessness. In fact, without hardship, good character is hard to come by.</a:t>
            </a:r>
          </a:p>
          <a:p>
            <a:endParaRPr lang="en-NZ" sz="1200" dirty="0">
              <a:solidFill>
                <a:schemeClr val="bg1"/>
              </a:solidFill>
            </a:endParaRPr>
          </a:p>
          <a:p>
            <a:r>
              <a:rPr lang="en-NZ" sz="1600" dirty="0">
                <a:solidFill>
                  <a:schemeClr val="bg1"/>
                </a:solidFill>
              </a:rPr>
              <a:t>Jim has seen many families who have suffered loss develop endurance and perseverance, and grow in patience and empathy. </a:t>
            </a:r>
          </a:p>
          <a:p>
            <a:r>
              <a:rPr lang="en-NZ" sz="1600" dirty="0">
                <a:solidFill>
                  <a:schemeClr val="bg1"/>
                </a:solidFill>
              </a:rPr>
              <a:t>After natural disasters, an influx of people volunteer to help relief organisations.</a:t>
            </a:r>
          </a:p>
          <a:p>
            <a:r>
              <a:rPr lang="en-NZ" sz="1600" dirty="0">
                <a:solidFill>
                  <a:schemeClr val="bg1"/>
                </a:solidFill>
              </a:rPr>
              <a:t>In the face of hardships, true courage, compassion, forgiveness, self-sacrifice, and charity are developed.</a:t>
            </a:r>
          </a:p>
          <a:p>
            <a:endParaRPr lang="en-NZ" sz="1200" dirty="0">
              <a:solidFill>
                <a:schemeClr val="bg1"/>
              </a:solidFill>
            </a:endParaRPr>
          </a:p>
          <a:p>
            <a:r>
              <a:rPr lang="en-NZ" sz="1600" dirty="0">
                <a:solidFill>
                  <a:schemeClr val="bg1"/>
                </a:solidFill>
              </a:rPr>
              <a:t>“To ask that God’s love should be content with us as we are is to ask that God should cease to be God: because He is what He is, His love must, in the nature of things, be impeded and repelled by certain stains in our present character, and because He already loves us He must </a:t>
            </a:r>
            <a:r>
              <a:rPr lang="en-NZ" sz="1600" dirty="0" err="1">
                <a:solidFill>
                  <a:schemeClr val="bg1"/>
                </a:solidFill>
              </a:rPr>
              <a:t>labor</a:t>
            </a:r>
            <a:r>
              <a:rPr lang="en-NZ" sz="1600" dirty="0">
                <a:solidFill>
                  <a:schemeClr val="bg1"/>
                </a:solidFill>
              </a:rPr>
              <a:t> to make us lovable.” – C. S. Lewis</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picture containing text&#10;&#10;Description automatically generated">
            <a:extLst>
              <a:ext uri="{FF2B5EF4-FFF2-40B4-BE49-F238E27FC236}">
                <a16:creationId xmlns:a16="http://schemas.microsoft.com/office/drawing/2014/main" id="{DE9F8D09-039F-4B71-B955-101776706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253" y="1484784"/>
            <a:ext cx="1746195" cy="1872208"/>
          </a:xfrm>
          <a:prstGeom prst="rect">
            <a:avLst/>
          </a:prstGeom>
        </p:spPr>
      </p:pic>
      <p:pic>
        <p:nvPicPr>
          <p:cNvPr id="8" name="Picture 7" descr="A person in a suit&#10;&#10;Description automatically generated with low confidence">
            <a:extLst>
              <a:ext uri="{FF2B5EF4-FFF2-40B4-BE49-F238E27FC236}">
                <a16:creationId xmlns:a16="http://schemas.microsoft.com/office/drawing/2014/main" id="{5ECDF504-FCE5-4EAA-8027-00803B8DCB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01" t="5847" r="10800" b="23077"/>
          <a:stretch/>
        </p:blipFill>
        <p:spPr>
          <a:xfrm>
            <a:off x="6956166" y="4796250"/>
            <a:ext cx="1646066" cy="1873110"/>
          </a:xfrm>
          <a:prstGeom prst="rect">
            <a:avLst/>
          </a:prstGeom>
        </p:spPr>
      </p:pic>
    </p:spTree>
    <p:extLst>
      <p:ext uri="{BB962C8B-B14F-4D97-AF65-F5344CB8AC3E}">
        <p14:creationId xmlns:p14="http://schemas.microsoft.com/office/powerpoint/2010/main" val="420176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500"/>
                                        <p:tgtEl>
                                          <p:spTgt spid="7">
                                            <p:txEl>
                                              <p:pRg st="7" end="7"/>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animEffect transition="in" filter="fade">
                                      <p:cBhvr>
                                        <p:cTn id="23" dur="500"/>
                                        <p:tgtEl>
                                          <p:spTgt spid="7">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animEffect transition="in" filter="fade">
                                      <p:cBhvr>
                                        <p:cTn id="26" dur="500"/>
                                        <p:tgtEl>
                                          <p:spTgt spid="7">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animEffect transition="in" filter="fade">
                                      <p:cBhvr>
                                        <p:cTn id="31" dur="500"/>
                                        <p:tgtEl>
                                          <p:spTgt spid="7">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408712" cy="3108543"/>
          </a:xfrm>
          <a:prstGeom prst="rect">
            <a:avLst/>
          </a:prstGeom>
          <a:noFill/>
        </p:spPr>
        <p:txBody>
          <a:bodyPr wrap="square" rtlCol="0">
            <a:spAutoFit/>
          </a:bodyPr>
          <a:lstStyle/>
          <a:p>
            <a:r>
              <a:rPr lang="en-NZ" sz="2400" b="1" dirty="0">
                <a:solidFill>
                  <a:schemeClr val="bg1"/>
                </a:solidFill>
              </a:rPr>
              <a:t>Point 5 – Power to draw us to God</a:t>
            </a:r>
            <a:endParaRPr lang="en-NZ" sz="2400" dirty="0">
              <a:solidFill>
                <a:schemeClr val="bg1"/>
              </a:solidFill>
            </a:endParaRPr>
          </a:p>
          <a:p>
            <a:endParaRPr lang="en-NZ" sz="1200" dirty="0">
              <a:solidFill>
                <a:schemeClr val="bg1"/>
              </a:solidFill>
            </a:endParaRPr>
          </a:p>
          <a:p>
            <a:r>
              <a:rPr lang="en-NZ" sz="1600" dirty="0">
                <a:solidFill>
                  <a:schemeClr val="bg1"/>
                </a:solidFill>
              </a:rPr>
              <a:t>Tragedy has a way of redirecting our thoughts toward God and eternity. Even atheists have secretly whispered prayers of desperation.</a:t>
            </a:r>
          </a:p>
          <a:p>
            <a:endParaRPr lang="en-NZ" sz="1600" dirty="0">
              <a:solidFill>
                <a:schemeClr val="bg1"/>
              </a:solidFill>
            </a:endParaRPr>
          </a:p>
          <a:p>
            <a:r>
              <a:rPr lang="en-NZ" sz="1600" dirty="0">
                <a:solidFill>
                  <a:schemeClr val="bg1"/>
                </a:solidFill>
              </a:rPr>
              <a:t>When we reach the end of our rope, we often start looking for help beyond ourselves. Pain and suffering can refocus our attention, remind us of the nature of eternal life, and draw us to our Creator.</a:t>
            </a:r>
          </a:p>
          <a:p>
            <a:endParaRPr lang="en-NZ" sz="1600" dirty="0">
              <a:solidFill>
                <a:schemeClr val="bg1"/>
              </a:solidFill>
            </a:endParaRPr>
          </a:p>
          <a:p>
            <a:r>
              <a:rPr lang="en-NZ" sz="1600" dirty="0">
                <a:solidFill>
                  <a:schemeClr val="bg1"/>
                </a:solidFill>
              </a:rPr>
              <a:t>“Pain insists upon being attended to. God whispers to us in our pleasures, speaks in our consciences, but shouts in our pains. It is His megaphone to rouse a deaf world.” – C. S. Lewis</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close-up of a car&#10;&#10;Description automatically generated with medium confidence">
            <a:extLst>
              <a:ext uri="{FF2B5EF4-FFF2-40B4-BE49-F238E27FC236}">
                <a16:creationId xmlns:a16="http://schemas.microsoft.com/office/drawing/2014/main" id="{74F9FED0-1000-41C3-9B27-70364DDC6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556792"/>
            <a:ext cx="1891382" cy="1528237"/>
          </a:xfrm>
          <a:prstGeom prst="rect">
            <a:avLst/>
          </a:prstGeom>
        </p:spPr>
      </p:pic>
      <p:pic>
        <p:nvPicPr>
          <p:cNvPr id="8" name="Picture 7" descr="A person in a suit&#10;&#10;Description automatically generated with low confidence">
            <a:extLst>
              <a:ext uri="{FF2B5EF4-FFF2-40B4-BE49-F238E27FC236}">
                <a16:creationId xmlns:a16="http://schemas.microsoft.com/office/drawing/2014/main" id="{0A81F0BF-3E17-4EB0-BDC4-C27D3F944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01" t="5847" r="10800" b="23077"/>
          <a:stretch/>
        </p:blipFill>
        <p:spPr>
          <a:xfrm>
            <a:off x="6854898" y="3584764"/>
            <a:ext cx="1646066" cy="1873110"/>
          </a:xfrm>
          <a:prstGeom prst="rect">
            <a:avLst/>
          </a:prstGeom>
        </p:spPr>
      </p:pic>
    </p:spTree>
    <p:extLst>
      <p:ext uri="{BB962C8B-B14F-4D97-AF65-F5344CB8AC3E}">
        <p14:creationId xmlns:p14="http://schemas.microsoft.com/office/powerpoint/2010/main" val="9254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192688" cy="2123658"/>
          </a:xfrm>
          <a:prstGeom prst="rect">
            <a:avLst/>
          </a:prstGeom>
          <a:noFill/>
        </p:spPr>
        <p:txBody>
          <a:bodyPr wrap="square" rtlCol="0">
            <a:spAutoFit/>
          </a:bodyPr>
          <a:lstStyle/>
          <a:p>
            <a:r>
              <a:rPr lang="en-NZ" sz="2400" b="1" dirty="0">
                <a:solidFill>
                  <a:schemeClr val="bg1"/>
                </a:solidFill>
              </a:rPr>
              <a:t>Point 6 – Consequences of our sin</a:t>
            </a:r>
            <a:endParaRPr lang="en-NZ" sz="2400" dirty="0">
              <a:solidFill>
                <a:schemeClr val="bg1"/>
              </a:solidFill>
            </a:endParaRPr>
          </a:p>
          <a:p>
            <a:endParaRPr lang="en-NZ" sz="1200" dirty="0">
              <a:solidFill>
                <a:schemeClr val="bg1"/>
              </a:solidFill>
            </a:endParaRPr>
          </a:p>
          <a:p>
            <a:r>
              <a:rPr lang="en-NZ" sz="1600" dirty="0">
                <a:solidFill>
                  <a:schemeClr val="bg1"/>
                </a:solidFill>
              </a:rPr>
              <a:t>Sometimes, our suffering is just the result of our own bad choices, even choices from years ago. </a:t>
            </a:r>
          </a:p>
          <a:p>
            <a:endParaRPr lang="en-NZ" sz="1600" dirty="0">
              <a:solidFill>
                <a:schemeClr val="bg1"/>
              </a:solidFill>
            </a:endParaRPr>
          </a:p>
          <a:p>
            <a:r>
              <a:rPr lang="en-NZ" sz="1600" dirty="0">
                <a:solidFill>
                  <a:schemeClr val="bg1"/>
                </a:solidFill>
              </a:rPr>
              <a:t>Even as an atheist, Jim embraced the concept of “reaping and sowing”.</a:t>
            </a:r>
          </a:p>
          <a:p>
            <a:r>
              <a:rPr lang="en-NZ" sz="1600" dirty="0">
                <a:solidFill>
                  <a:schemeClr val="bg1"/>
                </a:solidFill>
              </a:rPr>
              <a:t>Ideas and actions have consequences, and sometimes those consequences are painful.</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3" name="Picture 2" descr="A close-up of a machine&#10;&#10;Description automatically generated with low confidence">
            <a:extLst>
              <a:ext uri="{FF2B5EF4-FFF2-40B4-BE49-F238E27FC236}">
                <a16:creationId xmlns:a16="http://schemas.microsoft.com/office/drawing/2014/main" id="{2CA8930C-B1F6-4551-A21B-B1C648323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1528281"/>
            <a:ext cx="1704509" cy="1586956"/>
          </a:xfrm>
          <a:prstGeom prst="rect">
            <a:avLst/>
          </a:prstGeom>
        </p:spPr>
      </p:pic>
    </p:spTree>
    <p:extLst>
      <p:ext uri="{BB962C8B-B14F-4D97-AF65-F5344CB8AC3E}">
        <p14:creationId xmlns:p14="http://schemas.microsoft.com/office/powerpoint/2010/main" val="355324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animEffect transition="in" filter="fade">
                                      <p:cBhvr>
                                        <p:cTn id="1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68920</TotalTime>
  <Words>3337</Words>
  <Application>Microsoft Office PowerPoint</Application>
  <PresentationFormat>On-screen Show (4:3)</PresentationFormat>
  <Paragraphs>256</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The Problem of Evil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Jono</dc:creator>
  <cp:lastModifiedBy>Jonathan Thompson</cp:lastModifiedBy>
  <cp:revision>905</cp:revision>
  <dcterms:created xsi:type="dcterms:W3CDTF">2021-03-06T03:58:54Z</dcterms:created>
  <dcterms:modified xsi:type="dcterms:W3CDTF">2021-07-04T08:41:21Z</dcterms:modified>
</cp:coreProperties>
</file>