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68" r:id="rId5"/>
    <p:sldId id="261" r:id="rId6"/>
    <p:sldId id="262" r:id="rId7"/>
    <p:sldId id="266" r:id="rId8"/>
    <p:sldId id="263" r:id="rId9"/>
    <p:sldId id="264" r:id="rId10"/>
    <p:sldId id="265" r:id="rId11"/>
    <p:sldId id="270" r:id="rId12"/>
    <p:sldId id="273" r:id="rId13"/>
    <p:sldId id="274" r:id="rId14"/>
    <p:sldId id="271" r:id="rId15"/>
    <p:sldId id="272" r:id="rId16"/>
    <p:sldId id="267"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7" autoAdjust="0"/>
    <p:restoredTop sz="94660"/>
  </p:normalViewPr>
  <p:slideViewPr>
    <p:cSldViewPr>
      <p:cViewPr varScale="1">
        <p:scale>
          <a:sx n="110" d="100"/>
          <a:sy n="110"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9BB86-59AF-49C4-A38B-C0B8CBEF053F}" type="datetimeFigureOut">
              <a:rPr lang="en-NZ" smtClean="0"/>
              <a:pPr/>
              <a:t>1/06/2021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674AA-7BA7-44F7-9B18-83FDF2C21068}"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15</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16</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17</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18</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1/06/2021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1/06/2021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1/06/2021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1/06/2021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FDDE4-E814-4211-AA47-08DEF72B243F}" type="datetimeFigureOut">
              <a:rPr lang="en-NZ" smtClean="0"/>
              <a:pPr/>
              <a:t>1/06/2021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25FDDE4-E814-4211-AA47-08DEF72B243F}" type="datetimeFigureOut">
              <a:rPr lang="en-NZ" smtClean="0"/>
              <a:pPr/>
              <a:t>1/06/2021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25FDDE4-E814-4211-AA47-08DEF72B243F}" type="datetimeFigureOut">
              <a:rPr lang="en-NZ" smtClean="0"/>
              <a:pPr/>
              <a:t>1/06/2021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25FDDE4-E814-4211-AA47-08DEF72B243F}" type="datetimeFigureOut">
              <a:rPr lang="en-NZ" smtClean="0"/>
              <a:pPr/>
              <a:t>1/06/2021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FDDE4-E814-4211-AA47-08DEF72B243F}" type="datetimeFigureOut">
              <a:rPr lang="en-NZ" smtClean="0"/>
              <a:pPr/>
              <a:t>1/06/2021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1/06/2021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1/06/2021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FDDE4-E814-4211-AA47-08DEF72B243F}" type="datetimeFigureOut">
              <a:rPr lang="en-NZ" smtClean="0"/>
              <a:pPr/>
              <a:t>1/06/2021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728FB-7829-490B-A427-248645D17DBF}"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www.theatlantic.com/health/archive/2019/09/free-will-bereitschaftspotential/59773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037977"/>
          </a:xfrm>
        </p:spPr>
        <p:txBody>
          <a:bodyPr/>
          <a:lstStyle/>
          <a:p>
            <a:r>
              <a:rPr lang="en-NZ" dirty="0" smtClean="0">
                <a:solidFill>
                  <a:schemeClr val="bg1"/>
                </a:solidFill>
              </a:rPr>
              <a:t>Free Will</a:t>
            </a:r>
            <a:endParaRPr lang="en-NZ" dirty="0">
              <a:solidFill>
                <a:schemeClr val="bg1"/>
              </a:solidFill>
            </a:endParaRPr>
          </a:p>
        </p:txBody>
      </p:sp>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192688" cy="2600712"/>
          </a:xfrm>
          <a:prstGeom prst="rect">
            <a:avLst/>
          </a:prstGeom>
          <a:noFill/>
        </p:spPr>
        <p:txBody>
          <a:bodyPr wrap="square" rtlCol="0">
            <a:spAutoFit/>
          </a:bodyPr>
          <a:lstStyle/>
          <a:p>
            <a:r>
              <a:rPr lang="en-NZ" sz="2400" b="1" dirty="0" smtClean="0">
                <a:solidFill>
                  <a:schemeClr val="bg1"/>
                </a:solidFill>
              </a:rPr>
              <a:t>Does science support free will or determinism?</a:t>
            </a:r>
          </a:p>
          <a:p>
            <a:endParaRPr lang="en-NZ" sz="1100" dirty="0" smtClean="0">
              <a:solidFill>
                <a:schemeClr val="bg1"/>
              </a:solidFill>
            </a:endParaRPr>
          </a:p>
          <a:p>
            <a:r>
              <a:rPr lang="en-NZ" sz="1600" dirty="0" smtClean="0">
                <a:solidFill>
                  <a:schemeClr val="bg1"/>
                </a:solidFill>
              </a:rPr>
              <a:t>In </a:t>
            </a:r>
            <a:r>
              <a:rPr lang="en-NZ" sz="1600" dirty="0" smtClean="0">
                <a:solidFill>
                  <a:schemeClr val="bg1"/>
                </a:solidFill>
              </a:rPr>
              <a:t>the 1980s, neuroscientist Benjamin </a:t>
            </a:r>
            <a:r>
              <a:rPr lang="en-NZ" sz="1600" dirty="0" smtClean="0">
                <a:solidFill>
                  <a:schemeClr val="bg1"/>
                </a:solidFill>
              </a:rPr>
              <a:t>Libet ran </a:t>
            </a:r>
            <a:r>
              <a:rPr lang="en-NZ" sz="1600" dirty="0" smtClean="0">
                <a:solidFill>
                  <a:schemeClr val="bg1"/>
                </a:solidFill>
              </a:rPr>
              <a:t>some</a:t>
            </a:r>
            <a:r>
              <a:rPr lang="en-NZ" sz="1600" dirty="0" smtClean="0">
                <a:solidFill>
                  <a:schemeClr val="bg1"/>
                </a:solidFill>
              </a:rPr>
              <a:t> experiments </a:t>
            </a:r>
            <a:r>
              <a:rPr lang="en-NZ" sz="1600" dirty="0" smtClean="0">
                <a:solidFill>
                  <a:schemeClr val="bg1"/>
                </a:solidFill>
              </a:rPr>
              <a:t>in which people were hooked up to an EEG machine to read their brain activity while they made choices </a:t>
            </a:r>
            <a:r>
              <a:rPr lang="en-NZ" sz="1600" dirty="0" smtClean="0">
                <a:solidFill>
                  <a:schemeClr val="bg1"/>
                </a:solidFill>
              </a:rPr>
              <a:t>to</a:t>
            </a:r>
            <a:r>
              <a:rPr lang="en-NZ" sz="1600" dirty="0" smtClean="0">
                <a:solidFill>
                  <a:schemeClr val="bg1"/>
                </a:solidFill>
              </a:rPr>
              <a:t> move their</a:t>
            </a:r>
            <a:r>
              <a:rPr lang="en-NZ" sz="1600" dirty="0" smtClean="0">
                <a:solidFill>
                  <a:schemeClr val="bg1"/>
                </a:solidFill>
              </a:rPr>
              <a:t> </a:t>
            </a:r>
            <a:r>
              <a:rPr lang="en-NZ" sz="1600" dirty="0" smtClean="0">
                <a:solidFill>
                  <a:schemeClr val="bg1"/>
                </a:solidFill>
              </a:rPr>
              <a:t>w</a:t>
            </a:r>
            <a:r>
              <a:rPr lang="en-NZ" sz="1600" dirty="0" smtClean="0">
                <a:solidFill>
                  <a:schemeClr val="bg1"/>
                </a:solidFill>
              </a:rPr>
              <a:t>rists.</a:t>
            </a:r>
            <a:endParaRPr lang="en-NZ" sz="1600" dirty="0" smtClean="0">
              <a:solidFill>
                <a:schemeClr val="bg1"/>
              </a:solidFill>
            </a:endParaRPr>
          </a:p>
          <a:p>
            <a:endParaRPr lang="en-NZ" sz="1600" dirty="0" smtClean="0">
              <a:solidFill>
                <a:schemeClr val="bg1"/>
              </a:solidFill>
            </a:endParaRPr>
          </a:p>
          <a:p>
            <a:r>
              <a:rPr lang="en-NZ" sz="1600" dirty="0" smtClean="0">
                <a:solidFill>
                  <a:schemeClr val="bg1"/>
                </a:solidFill>
              </a:rPr>
              <a:t>Libet found that his </a:t>
            </a:r>
            <a:r>
              <a:rPr lang="en-NZ" sz="1600" dirty="0" smtClean="0">
                <a:solidFill>
                  <a:schemeClr val="bg1"/>
                </a:solidFill>
              </a:rPr>
              <a:t>subjects showed </a:t>
            </a:r>
            <a:r>
              <a:rPr lang="en-NZ" sz="1600" dirty="0" smtClean="0">
                <a:solidFill>
                  <a:schemeClr val="bg1"/>
                </a:solidFill>
              </a:rPr>
              <a:t>brain activity preceded their decisions to move their </a:t>
            </a:r>
            <a:r>
              <a:rPr lang="en-NZ" sz="1600" dirty="0" smtClean="0">
                <a:solidFill>
                  <a:schemeClr val="bg1"/>
                </a:solidFill>
              </a:rPr>
              <a:t>wrists, confirming the results of a previous experiment in 1964. This preceding brain activity </a:t>
            </a:r>
            <a:r>
              <a:rPr lang="en-NZ" sz="1600" dirty="0" smtClean="0">
                <a:solidFill>
                  <a:schemeClr val="bg1"/>
                </a:solidFill>
              </a:rPr>
              <a:t>was called the “readiness potential”.</a:t>
            </a:r>
            <a:endParaRPr lang="en-NZ" sz="1600" dirty="0" smtClean="0">
              <a:solidFill>
                <a:schemeClr val="bg1"/>
              </a:solidFill>
            </a:endParaRPr>
          </a:p>
        </p:txBody>
      </p:sp>
      <p:pic>
        <p:nvPicPr>
          <p:cNvPr id="4" name="Picture 3" descr="libet experiment.jpg"/>
          <p:cNvPicPr>
            <a:picLocks noChangeAspect="1"/>
          </p:cNvPicPr>
          <p:nvPr/>
        </p:nvPicPr>
        <p:blipFill>
          <a:blip r:embed="rId4" cstate="print"/>
          <a:stretch>
            <a:fillRect/>
          </a:stretch>
        </p:blipFill>
        <p:spPr>
          <a:xfrm>
            <a:off x="6300192" y="1628800"/>
            <a:ext cx="2647361" cy="3168352"/>
          </a:xfrm>
          <a:prstGeom prst="rect">
            <a:avLst/>
          </a:prstGeom>
        </p:spPr>
      </p:pic>
      <p:pic>
        <p:nvPicPr>
          <p:cNvPr id="6" name="Picture 5" descr="LibetExperiment-RP.png"/>
          <p:cNvPicPr>
            <a:picLocks noChangeAspect="1"/>
          </p:cNvPicPr>
          <p:nvPr/>
        </p:nvPicPr>
        <p:blipFill>
          <a:blip r:embed="rId5" cstate="print"/>
          <a:stretch>
            <a:fillRect/>
          </a:stretch>
        </p:blipFill>
        <p:spPr>
          <a:xfrm>
            <a:off x="179512" y="4077072"/>
            <a:ext cx="5616624" cy="2497265"/>
          </a:xfrm>
          <a:prstGeom prst="rect">
            <a:avLst/>
          </a:prstGeom>
        </p:spPr>
      </p:pic>
      <p:sp>
        <p:nvSpPr>
          <p:cNvPr id="8" name="TextBox 7"/>
          <p:cNvSpPr txBox="1"/>
          <p:nvPr/>
        </p:nvSpPr>
        <p:spPr>
          <a:xfrm>
            <a:off x="6156176" y="5085184"/>
            <a:ext cx="2952328" cy="1569660"/>
          </a:xfrm>
          <a:prstGeom prst="rect">
            <a:avLst/>
          </a:prstGeom>
          <a:noFill/>
        </p:spPr>
        <p:txBody>
          <a:bodyPr wrap="square" rtlCol="0">
            <a:spAutoFit/>
          </a:bodyPr>
          <a:lstStyle/>
          <a:p>
            <a:r>
              <a:rPr lang="en-NZ" sz="1600" dirty="0" smtClean="0">
                <a:solidFill>
                  <a:schemeClr val="bg1"/>
                </a:solidFill>
              </a:rPr>
              <a:t>Determinists often argue that this “readiness potential” shows that our choices are actually just brain activity leading up to an action before we are even aware of our “choice”.</a:t>
            </a:r>
            <a:endParaRPr lang="en-NZ"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560840" cy="877163"/>
          </a:xfrm>
          <a:prstGeom prst="rect">
            <a:avLst/>
          </a:prstGeom>
          <a:noFill/>
        </p:spPr>
        <p:txBody>
          <a:bodyPr wrap="square" rtlCol="0">
            <a:spAutoFit/>
          </a:bodyPr>
          <a:lstStyle/>
          <a:p>
            <a:r>
              <a:rPr lang="en-NZ" sz="2400" b="1" dirty="0" smtClean="0">
                <a:solidFill>
                  <a:schemeClr val="bg1"/>
                </a:solidFill>
              </a:rPr>
              <a:t>Does science support free will or determinism?</a:t>
            </a:r>
          </a:p>
          <a:p>
            <a:endParaRPr lang="en-NZ" sz="1100" dirty="0" smtClean="0">
              <a:solidFill>
                <a:schemeClr val="bg1"/>
              </a:solidFill>
            </a:endParaRPr>
          </a:p>
          <a:p>
            <a:endParaRPr lang="en-NZ" sz="1600" dirty="0" smtClean="0">
              <a:solidFill>
                <a:schemeClr val="bg1"/>
              </a:solidFill>
            </a:endParaRPr>
          </a:p>
        </p:txBody>
      </p:sp>
      <p:pic>
        <p:nvPicPr>
          <p:cNvPr id="9" name="Picture 8" descr="john-dylan haynes experiment.gif"/>
          <p:cNvPicPr>
            <a:picLocks noChangeAspect="1"/>
          </p:cNvPicPr>
          <p:nvPr/>
        </p:nvPicPr>
        <p:blipFill>
          <a:blip r:embed="rId4" cstate="print"/>
          <a:stretch>
            <a:fillRect/>
          </a:stretch>
        </p:blipFill>
        <p:spPr>
          <a:xfrm>
            <a:off x="3655200" y="1827572"/>
            <a:ext cx="5420239" cy="4968552"/>
          </a:xfrm>
          <a:prstGeom prst="rect">
            <a:avLst/>
          </a:prstGeom>
        </p:spPr>
      </p:pic>
      <p:sp>
        <p:nvSpPr>
          <p:cNvPr id="10" name="TextBox 9"/>
          <p:cNvSpPr txBox="1"/>
          <p:nvPr/>
        </p:nvSpPr>
        <p:spPr>
          <a:xfrm>
            <a:off x="179512" y="1938312"/>
            <a:ext cx="3384376" cy="4524315"/>
          </a:xfrm>
          <a:prstGeom prst="rect">
            <a:avLst/>
          </a:prstGeom>
          <a:noFill/>
        </p:spPr>
        <p:txBody>
          <a:bodyPr wrap="square" rtlCol="0">
            <a:spAutoFit/>
          </a:bodyPr>
          <a:lstStyle/>
          <a:p>
            <a:r>
              <a:rPr lang="en-NZ" sz="1600" dirty="0" smtClean="0">
                <a:solidFill>
                  <a:schemeClr val="bg1"/>
                </a:solidFill>
              </a:rPr>
              <a:t>In 2007, Professor John-Dylan Haynes from the Berlin School of Mind and Brain </a:t>
            </a:r>
            <a:r>
              <a:rPr lang="en-NZ" sz="1600" dirty="0" smtClean="0">
                <a:solidFill>
                  <a:schemeClr val="bg1"/>
                </a:solidFill>
              </a:rPr>
              <a:t>ran </a:t>
            </a:r>
            <a:r>
              <a:rPr lang="en-NZ" sz="1600" dirty="0" smtClean="0">
                <a:solidFill>
                  <a:schemeClr val="bg1"/>
                </a:solidFill>
              </a:rPr>
              <a:t>similar </a:t>
            </a:r>
            <a:r>
              <a:rPr lang="en-NZ" sz="1600" dirty="0" smtClean="0">
                <a:solidFill>
                  <a:schemeClr val="bg1"/>
                </a:solidFill>
              </a:rPr>
              <a:t>experiments. His </a:t>
            </a:r>
            <a:r>
              <a:rPr lang="en-NZ" sz="1600" dirty="0" smtClean="0">
                <a:solidFill>
                  <a:schemeClr val="bg1"/>
                </a:solidFill>
              </a:rPr>
              <a:t>subjects were given a button for each hand and told to press them the moment they made a </a:t>
            </a:r>
            <a:r>
              <a:rPr lang="en-NZ" sz="1600" dirty="0" smtClean="0">
                <a:solidFill>
                  <a:schemeClr val="bg1"/>
                </a:solidFill>
              </a:rPr>
              <a:t>decision while their brain activity was monitored with an MRI.</a:t>
            </a:r>
            <a:endParaRPr lang="en-NZ" sz="1600" dirty="0" smtClean="0">
              <a:solidFill>
                <a:schemeClr val="bg1"/>
              </a:solidFill>
            </a:endParaRPr>
          </a:p>
          <a:p>
            <a:endParaRPr lang="en-NZ" sz="1600" dirty="0" smtClean="0">
              <a:solidFill>
                <a:schemeClr val="bg1"/>
              </a:solidFill>
            </a:endParaRPr>
          </a:p>
          <a:p>
            <a:r>
              <a:rPr lang="en-NZ" sz="1600" dirty="0" smtClean="0">
                <a:solidFill>
                  <a:schemeClr val="bg1"/>
                </a:solidFill>
              </a:rPr>
              <a:t>The results showed that unconscious brain activity not only preceded </a:t>
            </a:r>
            <a:r>
              <a:rPr lang="en-NZ" sz="1600" dirty="0" smtClean="0">
                <a:solidFill>
                  <a:schemeClr val="bg1"/>
                </a:solidFill>
              </a:rPr>
              <a:t>their </a:t>
            </a:r>
            <a:r>
              <a:rPr lang="en-NZ" sz="1600" dirty="0" smtClean="0">
                <a:solidFill>
                  <a:schemeClr val="bg1"/>
                </a:solidFill>
              </a:rPr>
              <a:t>decisions by 7 to 10 seconds, but also predicted which hand would be used to press a button</a:t>
            </a:r>
            <a:r>
              <a:rPr lang="en-NZ" sz="1600" dirty="0" smtClean="0">
                <a:solidFill>
                  <a:schemeClr val="bg1"/>
                </a:solidFill>
              </a:rPr>
              <a:t>.</a:t>
            </a:r>
          </a:p>
          <a:p>
            <a:endParaRPr lang="en-NZ" sz="1600" dirty="0" smtClean="0">
              <a:solidFill>
                <a:schemeClr val="bg1"/>
              </a:solidFill>
            </a:endParaRPr>
          </a:p>
          <a:p>
            <a:r>
              <a:rPr lang="en-NZ" sz="1600" dirty="0" smtClean="0">
                <a:solidFill>
                  <a:schemeClr val="bg1"/>
                </a:solidFill>
              </a:rPr>
              <a:t>This is used to further support the idea that our decisions are simply the end result of our brain activity.</a:t>
            </a:r>
            <a:endParaRPr lang="en-NZ"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155257"/>
          </a:xfrm>
          <a:prstGeom prst="rect">
            <a:avLst/>
          </a:prstGeom>
          <a:noFill/>
        </p:spPr>
        <p:txBody>
          <a:bodyPr wrap="square" rtlCol="0">
            <a:spAutoFit/>
          </a:bodyPr>
          <a:lstStyle/>
          <a:p>
            <a:r>
              <a:rPr lang="en-NZ" sz="2400" b="1" dirty="0" smtClean="0">
                <a:solidFill>
                  <a:schemeClr val="bg1"/>
                </a:solidFill>
              </a:rPr>
              <a:t>Does science support free will or determinism?</a:t>
            </a:r>
          </a:p>
          <a:p>
            <a:endParaRPr lang="en-NZ" sz="1100" dirty="0" smtClean="0">
              <a:solidFill>
                <a:schemeClr val="bg1"/>
              </a:solidFill>
            </a:endParaRPr>
          </a:p>
          <a:p>
            <a:r>
              <a:rPr lang="en-NZ" sz="1600" dirty="0" smtClean="0">
                <a:solidFill>
                  <a:schemeClr val="bg1"/>
                </a:solidFill>
              </a:rPr>
              <a:t>However, these experiments can be interpreted in different ways.</a:t>
            </a:r>
          </a:p>
          <a:p>
            <a:endParaRPr lang="en-NZ" sz="1100" dirty="0" smtClean="0">
              <a:solidFill>
                <a:schemeClr val="bg1"/>
              </a:solidFill>
            </a:endParaRPr>
          </a:p>
          <a:p>
            <a:r>
              <a:rPr lang="en-NZ" sz="1600" dirty="0" smtClean="0">
                <a:solidFill>
                  <a:schemeClr val="bg1"/>
                </a:solidFill>
              </a:rPr>
              <a:t>It now appears that the brain activity preceding a decision is occurring during the initial planning portion of the subject’s thought process prior to making a choice, rather than the choice itself. </a:t>
            </a:r>
            <a:r>
              <a:rPr lang="en-NZ" sz="1600" dirty="0" smtClean="0">
                <a:solidFill>
                  <a:schemeClr val="bg1"/>
                </a:solidFill>
              </a:rPr>
              <a:t>The 7 to 10 second period of brain activity is far more consistent with conscious or unconscious planning than conscious choosing.</a:t>
            </a:r>
          </a:p>
          <a:p>
            <a:endParaRPr lang="en-NZ" sz="1100" dirty="0" smtClean="0">
              <a:solidFill>
                <a:schemeClr val="bg1"/>
              </a:solidFill>
            </a:endParaRPr>
          </a:p>
          <a:p>
            <a:r>
              <a:rPr lang="en-NZ" sz="1600" dirty="0" smtClean="0">
                <a:solidFill>
                  <a:schemeClr val="bg1"/>
                </a:solidFill>
              </a:rPr>
              <a:t>It is interesting to note that Benjamin Libet himself believed in free will and did not think that his experiments disproved it.</a:t>
            </a:r>
          </a:p>
          <a:p>
            <a:endParaRPr lang="en-NZ" sz="1100" dirty="0" smtClean="0">
              <a:solidFill>
                <a:schemeClr val="bg1"/>
              </a:solidFill>
            </a:endParaRPr>
          </a:p>
          <a:p>
            <a:r>
              <a:rPr lang="en-NZ" sz="1600" dirty="0" smtClean="0">
                <a:solidFill>
                  <a:schemeClr val="bg1"/>
                </a:solidFill>
              </a:rPr>
              <a:t>Libet found that his test subjects could experience an urge or wish to move their wrists but then decide not to, and there was no “readiness potential” that preceded the veto of that decision. He also said that subjects could veto an act planned for a certain time, reporting, “A </a:t>
            </a:r>
            <a:r>
              <a:rPr lang="en-NZ" sz="1600" dirty="0" smtClean="0">
                <a:solidFill>
                  <a:schemeClr val="bg1"/>
                </a:solidFill>
              </a:rPr>
              <a:t>large RP preceded the veto, signifying that the subject was indeed preparing to act, even though the action was aborted by the </a:t>
            </a:r>
            <a:r>
              <a:rPr lang="en-NZ" sz="1600" dirty="0" smtClean="0">
                <a:solidFill>
                  <a:schemeClr val="bg1"/>
                </a:solidFill>
              </a:rPr>
              <a:t>subject”.</a:t>
            </a:r>
          </a:p>
          <a:p>
            <a:endParaRPr lang="en-NZ" sz="1100" dirty="0" smtClean="0">
              <a:solidFill>
                <a:schemeClr val="bg1"/>
              </a:solidFill>
            </a:endParaRPr>
          </a:p>
          <a:p>
            <a:r>
              <a:rPr lang="en-NZ" sz="1600" dirty="0" smtClean="0">
                <a:solidFill>
                  <a:schemeClr val="bg1"/>
                </a:solidFill>
              </a:rPr>
              <a:t>Libet writes, “The </a:t>
            </a:r>
            <a:r>
              <a:rPr lang="en-NZ" sz="1600" dirty="0" smtClean="0">
                <a:solidFill>
                  <a:schemeClr val="bg1"/>
                </a:solidFill>
              </a:rPr>
              <a:t>role of conscious free will would </a:t>
            </a:r>
            <a:r>
              <a:rPr lang="en-NZ" sz="1600" dirty="0" smtClean="0">
                <a:solidFill>
                  <a:schemeClr val="bg1"/>
                </a:solidFill>
              </a:rPr>
              <a:t>be... </a:t>
            </a:r>
            <a:r>
              <a:rPr lang="en-NZ" sz="1600" dirty="0" smtClean="0">
                <a:solidFill>
                  <a:schemeClr val="bg1"/>
                </a:solidFill>
              </a:rPr>
              <a:t>not to initiate a voluntary act, but rather to control whether the act takes place. We may view the unconscious initiatives for voluntary actions as ‘bubbling up’ in the brain. The conscious-will then selects which of these initiatives may go forward to an action or which ones to veto and abort, with no act appearing</a:t>
            </a:r>
            <a:r>
              <a:rPr lang="en-NZ" sz="1600" dirty="0" smtClean="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8" end="8"/>
                                            </p:txEl>
                                          </p:spTgt>
                                        </p:tgtEl>
                                        <p:attrNameLst>
                                          <p:attrName>style.visibility</p:attrName>
                                        </p:attrNameLst>
                                      </p:cBhvr>
                                      <p:to>
                                        <p:strVal val="visible"/>
                                      </p:to>
                                    </p:set>
                                    <p:animEffect transition="in" filter="fade">
                                      <p:cBhvr>
                                        <p:cTn id="18" dur="500"/>
                                        <p:tgtEl>
                                          <p:spTgt spid="7">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Effect transition="in" filter="fade">
                                      <p:cBhvr>
                                        <p:cTn id="2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478423"/>
          </a:xfrm>
          <a:prstGeom prst="rect">
            <a:avLst/>
          </a:prstGeom>
          <a:noFill/>
        </p:spPr>
        <p:txBody>
          <a:bodyPr wrap="square" rtlCol="0">
            <a:spAutoFit/>
          </a:bodyPr>
          <a:lstStyle/>
          <a:p>
            <a:r>
              <a:rPr lang="en-NZ" sz="2400" b="1" dirty="0" smtClean="0">
                <a:solidFill>
                  <a:schemeClr val="bg1"/>
                </a:solidFill>
              </a:rPr>
              <a:t>Does science support free will or determinism?</a:t>
            </a:r>
          </a:p>
          <a:p>
            <a:endParaRPr lang="en-NZ" sz="1100" dirty="0" smtClean="0">
              <a:solidFill>
                <a:schemeClr val="bg1"/>
              </a:solidFill>
            </a:endParaRPr>
          </a:p>
          <a:p>
            <a:r>
              <a:rPr lang="en-NZ" sz="1500" dirty="0" smtClean="0">
                <a:solidFill>
                  <a:schemeClr val="bg1"/>
                </a:solidFill>
              </a:rPr>
              <a:t>“</a:t>
            </a:r>
            <a:r>
              <a:rPr lang="en-NZ" sz="1500" dirty="0" err="1" smtClean="0">
                <a:solidFill>
                  <a:schemeClr val="bg1"/>
                </a:solidFill>
              </a:rPr>
              <a:t>Libet’s</a:t>
            </a:r>
            <a:r>
              <a:rPr lang="en-NZ" sz="1500" dirty="0" smtClean="0">
                <a:solidFill>
                  <a:schemeClr val="bg1"/>
                </a:solidFill>
              </a:rPr>
              <a:t> finding that there appear to be pre-conscious intentions that </a:t>
            </a:r>
            <a:r>
              <a:rPr lang="en-NZ" sz="1500" dirty="0" smtClean="0">
                <a:solidFill>
                  <a:schemeClr val="bg1"/>
                </a:solidFill>
              </a:rPr>
              <a:t>sometimes </a:t>
            </a:r>
          </a:p>
          <a:p>
            <a:r>
              <a:rPr lang="en-NZ" sz="1500" dirty="0" smtClean="0">
                <a:solidFill>
                  <a:schemeClr val="bg1"/>
                </a:solidFill>
              </a:rPr>
              <a:t>precede </a:t>
            </a:r>
            <a:r>
              <a:rPr lang="en-NZ" sz="1500" dirty="0" smtClean="0">
                <a:solidFill>
                  <a:schemeClr val="bg1"/>
                </a:solidFill>
              </a:rPr>
              <a:t>conscious intentions is unsurprising. We experience such </a:t>
            </a:r>
            <a:r>
              <a:rPr lang="en-NZ" sz="1500" dirty="0" smtClean="0">
                <a:solidFill>
                  <a:schemeClr val="bg1"/>
                </a:solidFill>
              </a:rPr>
              <a:t>intentions </a:t>
            </a:r>
          </a:p>
          <a:p>
            <a:r>
              <a:rPr lang="en-NZ" sz="1500" dirty="0" smtClean="0">
                <a:solidFill>
                  <a:schemeClr val="bg1"/>
                </a:solidFill>
              </a:rPr>
              <a:t>constantly</a:t>
            </a:r>
            <a:r>
              <a:rPr lang="en-NZ" sz="1500" dirty="0" smtClean="0">
                <a:solidFill>
                  <a:schemeClr val="bg1"/>
                </a:solidFill>
              </a:rPr>
              <a:t>. We walk from place to place without consciously </a:t>
            </a:r>
            <a:r>
              <a:rPr lang="en-NZ" sz="1500" dirty="0" smtClean="0">
                <a:solidFill>
                  <a:schemeClr val="bg1"/>
                </a:solidFill>
              </a:rPr>
              <a:t>thinking </a:t>
            </a:r>
            <a:r>
              <a:rPr lang="en-NZ" sz="1500" dirty="0" smtClean="0">
                <a:solidFill>
                  <a:schemeClr val="bg1"/>
                </a:solidFill>
              </a:rPr>
              <a:t>of the </a:t>
            </a:r>
            <a:r>
              <a:rPr lang="en-NZ" sz="1500" dirty="0" smtClean="0">
                <a:solidFill>
                  <a:schemeClr val="bg1"/>
                </a:solidFill>
              </a:rPr>
              <a:t>intricate</a:t>
            </a:r>
          </a:p>
          <a:p>
            <a:r>
              <a:rPr lang="en-NZ" sz="1500" dirty="0" smtClean="0">
                <a:solidFill>
                  <a:schemeClr val="bg1"/>
                </a:solidFill>
              </a:rPr>
              <a:t>details </a:t>
            </a:r>
            <a:r>
              <a:rPr lang="en-NZ" sz="1500" dirty="0" smtClean="0">
                <a:solidFill>
                  <a:schemeClr val="bg1"/>
                </a:solidFill>
              </a:rPr>
              <a:t>of the walk — the path, the coordination of </a:t>
            </a:r>
            <a:r>
              <a:rPr lang="en-NZ" sz="1500" dirty="0" smtClean="0">
                <a:solidFill>
                  <a:schemeClr val="bg1"/>
                </a:solidFill>
              </a:rPr>
              <a:t>muscles</a:t>
            </a:r>
            <a:r>
              <a:rPr lang="en-NZ" sz="1500" dirty="0" smtClean="0">
                <a:solidFill>
                  <a:schemeClr val="bg1"/>
                </a:solidFill>
              </a:rPr>
              <a:t>, etc. We often </a:t>
            </a:r>
            <a:r>
              <a:rPr lang="en-NZ" sz="1500" dirty="0" smtClean="0">
                <a:solidFill>
                  <a:schemeClr val="bg1"/>
                </a:solidFill>
              </a:rPr>
              <a:t>get where</a:t>
            </a:r>
          </a:p>
          <a:p>
            <a:r>
              <a:rPr lang="en-NZ" sz="1500" dirty="0" smtClean="0">
                <a:solidFill>
                  <a:schemeClr val="bg1"/>
                </a:solidFill>
              </a:rPr>
              <a:t>we’re </a:t>
            </a:r>
            <a:r>
              <a:rPr lang="en-NZ" sz="1500" dirty="0" smtClean="0">
                <a:solidFill>
                  <a:schemeClr val="bg1"/>
                </a:solidFill>
              </a:rPr>
              <a:t>going with remarkably little conscious </a:t>
            </a:r>
            <a:r>
              <a:rPr lang="en-NZ" sz="1500" dirty="0" smtClean="0">
                <a:solidFill>
                  <a:schemeClr val="bg1"/>
                </a:solidFill>
              </a:rPr>
              <a:t>attention </a:t>
            </a:r>
            <a:r>
              <a:rPr lang="en-NZ" sz="1500" dirty="0" smtClean="0">
                <a:solidFill>
                  <a:schemeClr val="bg1"/>
                </a:solidFill>
              </a:rPr>
              <a:t>to the </a:t>
            </a:r>
            <a:r>
              <a:rPr lang="en-NZ" sz="1500" dirty="0" smtClean="0">
                <a:solidFill>
                  <a:schemeClr val="bg1"/>
                </a:solidFill>
              </a:rPr>
              <a:t>process... When </a:t>
            </a:r>
            <a:r>
              <a:rPr lang="en-NZ" sz="1500" dirty="0" smtClean="0">
                <a:solidFill>
                  <a:schemeClr val="bg1"/>
                </a:solidFill>
              </a:rPr>
              <a:t>we </a:t>
            </a:r>
            <a:endParaRPr lang="en-NZ" sz="1500" dirty="0" smtClean="0">
              <a:solidFill>
                <a:schemeClr val="bg1"/>
              </a:solidFill>
            </a:endParaRPr>
          </a:p>
          <a:p>
            <a:r>
              <a:rPr lang="en-NZ" sz="1500" dirty="0" smtClean="0">
                <a:solidFill>
                  <a:schemeClr val="bg1"/>
                </a:solidFill>
              </a:rPr>
              <a:t>t</a:t>
            </a:r>
            <a:r>
              <a:rPr lang="en-NZ" sz="1500" dirty="0" smtClean="0">
                <a:solidFill>
                  <a:schemeClr val="bg1"/>
                </a:solidFill>
              </a:rPr>
              <a:t>ype... we </a:t>
            </a:r>
            <a:r>
              <a:rPr lang="en-NZ" sz="1500" dirty="0" smtClean="0">
                <a:solidFill>
                  <a:schemeClr val="bg1"/>
                </a:solidFill>
              </a:rPr>
              <a:t>typically </a:t>
            </a:r>
            <a:r>
              <a:rPr lang="en-NZ" sz="1500" dirty="0" smtClean="0">
                <a:solidFill>
                  <a:schemeClr val="bg1"/>
                </a:solidFill>
              </a:rPr>
              <a:t>don’t </a:t>
            </a:r>
            <a:r>
              <a:rPr lang="en-NZ" sz="1500" dirty="0" smtClean="0">
                <a:solidFill>
                  <a:schemeClr val="bg1"/>
                </a:solidFill>
              </a:rPr>
              <a:t>think </a:t>
            </a:r>
            <a:r>
              <a:rPr lang="en-NZ" sz="1500" dirty="0" smtClean="0">
                <a:solidFill>
                  <a:schemeClr val="bg1"/>
                </a:solidFill>
              </a:rPr>
              <a:t>about </a:t>
            </a:r>
            <a:r>
              <a:rPr lang="en-NZ" sz="1500" dirty="0" smtClean="0">
                <a:solidFill>
                  <a:schemeClr val="bg1"/>
                </a:solidFill>
              </a:rPr>
              <a:t>the individual </a:t>
            </a:r>
            <a:r>
              <a:rPr lang="en-NZ" sz="1500" dirty="0" smtClean="0">
                <a:solidFill>
                  <a:schemeClr val="bg1"/>
                </a:solidFill>
              </a:rPr>
              <a:t>motion </a:t>
            </a:r>
            <a:r>
              <a:rPr lang="en-NZ" sz="1500" dirty="0" smtClean="0">
                <a:solidFill>
                  <a:schemeClr val="bg1"/>
                </a:solidFill>
              </a:rPr>
              <a:t>of our </a:t>
            </a:r>
            <a:r>
              <a:rPr lang="en-NZ" sz="1500" dirty="0" smtClean="0">
                <a:solidFill>
                  <a:schemeClr val="bg1"/>
                </a:solidFill>
              </a:rPr>
              <a:t>fingers... That </a:t>
            </a:r>
          </a:p>
          <a:p>
            <a:r>
              <a:rPr lang="en-NZ" sz="1500" dirty="0" smtClean="0">
                <a:solidFill>
                  <a:schemeClr val="bg1"/>
                </a:solidFill>
              </a:rPr>
              <a:t>doesn’t </a:t>
            </a:r>
            <a:r>
              <a:rPr lang="en-NZ" sz="1500" dirty="0" smtClean="0">
                <a:solidFill>
                  <a:schemeClr val="bg1"/>
                </a:solidFill>
              </a:rPr>
              <a:t>mean </a:t>
            </a:r>
            <a:r>
              <a:rPr lang="en-NZ" sz="1500" dirty="0" smtClean="0">
                <a:solidFill>
                  <a:schemeClr val="bg1"/>
                </a:solidFill>
              </a:rPr>
              <a:t>that </a:t>
            </a:r>
            <a:r>
              <a:rPr lang="en-NZ" sz="1500" dirty="0" smtClean="0">
                <a:solidFill>
                  <a:schemeClr val="bg1"/>
                </a:solidFill>
              </a:rPr>
              <a:t>our typing or walking or driving is </a:t>
            </a:r>
            <a:r>
              <a:rPr lang="en-NZ" sz="1500" dirty="0" smtClean="0">
                <a:solidFill>
                  <a:schemeClr val="bg1"/>
                </a:solidFill>
              </a:rPr>
              <a:t>not </a:t>
            </a:r>
            <a:r>
              <a:rPr lang="en-NZ" sz="1500" dirty="0" smtClean="0">
                <a:solidFill>
                  <a:schemeClr val="bg1"/>
                </a:solidFill>
              </a:rPr>
              <a:t>freely chosen. It means that </a:t>
            </a:r>
            <a:endParaRPr lang="en-NZ" sz="1500" dirty="0" smtClean="0">
              <a:solidFill>
                <a:schemeClr val="bg1"/>
              </a:solidFill>
            </a:endParaRPr>
          </a:p>
          <a:p>
            <a:r>
              <a:rPr lang="en-NZ" sz="1500" dirty="0" smtClean="0">
                <a:solidFill>
                  <a:schemeClr val="bg1"/>
                </a:solidFill>
              </a:rPr>
              <a:t>much of </a:t>
            </a:r>
            <a:r>
              <a:rPr lang="en-NZ" sz="1500" dirty="0" smtClean="0">
                <a:solidFill>
                  <a:schemeClr val="bg1"/>
                </a:solidFill>
              </a:rPr>
              <a:t>our deliberate </a:t>
            </a:r>
            <a:r>
              <a:rPr lang="en-NZ" sz="1500" dirty="0" err="1" smtClean="0">
                <a:solidFill>
                  <a:schemeClr val="bg1"/>
                </a:solidFill>
              </a:rPr>
              <a:t>behavior</a:t>
            </a:r>
            <a:r>
              <a:rPr lang="en-NZ" sz="1500" dirty="0" smtClean="0">
                <a:solidFill>
                  <a:schemeClr val="bg1"/>
                </a:solidFill>
              </a:rPr>
              <a:t> is the result of a </a:t>
            </a:r>
            <a:r>
              <a:rPr lang="en-NZ" sz="1500" dirty="0" smtClean="0">
                <a:solidFill>
                  <a:schemeClr val="bg1"/>
                </a:solidFill>
              </a:rPr>
              <a:t>combination </a:t>
            </a:r>
            <a:r>
              <a:rPr lang="en-NZ" sz="1500" dirty="0" smtClean="0">
                <a:solidFill>
                  <a:schemeClr val="bg1"/>
                </a:solidFill>
              </a:rPr>
              <a:t>of a free choice to </a:t>
            </a:r>
            <a:r>
              <a:rPr lang="en-NZ" sz="1500" dirty="0" smtClean="0">
                <a:solidFill>
                  <a:schemeClr val="bg1"/>
                </a:solidFill>
              </a:rPr>
              <a:t>act </a:t>
            </a:r>
          </a:p>
          <a:p>
            <a:r>
              <a:rPr lang="en-NZ" sz="1500" dirty="0" smtClean="0">
                <a:solidFill>
                  <a:schemeClr val="bg1"/>
                </a:solidFill>
              </a:rPr>
              <a:t>and </a:t>
            </a:r>
            <a:r>
              <a:rPr lang="en-NZ" sz="1500" dirty="0" smtClean="0">
                <a:solidFill>
                  <a:schemeClr val="bg1"/>
                </a:solidFill>
              </a:rPr>
              <a:t>an elaborate preconscious and </a:t>
            </a:r>
            <a:r>
              <a:rPr lang="en-NZ" sz="1500" dirty="0" smtClean="0">
                <a:solidFill>
                  <a:schemeClr val="bg1"/>
                </a:solidFill>
              </a:rPr>
              <a:t>unconscious system </a:t>
            </a:r>
            <a:r>
              <a:rPr lang="en-NZ" sz="1500" dirty="0" smtClean="0">
                <a:solidFill>
                  <a:schemeClr val="bg1"/>
                </a:solidFill>
              </a:rPr>
              <a:t>of intentions that enable the </a:t>
            </a:r>
            <a:endParaRPr lang="en-NZ" sz="1500" dirty="0" smtClean="0">
              <a:solidFill>
                <a:schemeClr val="bg1"/>
              </a:solidFill>
            </a:endParaRPr>
          </a:p>
          <a:p>
            <a:r>
              <a:rPr lang="en-NZ" sz="1500" dirty="0" smtClean="0">
                <a:solidFill>
                  <a:schemeClr val="bg1"/>
                </a:solidFill>
              </a:rPr>
              <a:t>freely </a:t>
            </a:r>
            <a:r>
              <a:rPr lang="en-NZ" sz="1500" dirty="0" smtClean="0">
                <a:solidFill>
                  <a:schemeClr val="bg1"/>
                </a:solidFill>
              </a:rPr>
              <a:t>chosen act to happen efficiently</a:t>
            </a:r>
            <a:r>
              <a:rPr lang="en-NZ" sz="1500" dirty="0" smtClean="0">
                <a:solidFill>
                  <a:schemeClr val="bg1"/>
                </a:solidFill>
              </a:rPr>
              <a:t>.” – Michael </a:t>
            </a:r>
            <a:r>
              <a:rPr lang="en-NZ" sz="1500" dirty="0" err="1" smtClean="0">
                <a:solidFill>
                  <a:schemeClr val="bg1"/>
                </a:solidFill>
              </a:rPr>
              <a:t>Egnor</a:t>
            </a:r>
            <a:r>
              <a:rPr lang="en-NZ" sz="1500" dirty="0" smtClean="0">
                <a:solidFill>
                  <a:schemeClr val="bg1"/>
                </a:solidFill>
              </a:rPr>
              <a:t>, neurosurgeon.</a:t>
            </a:r>
          </a:p>
          <a:p>
            <a:endParaRPr lang="en-NZ" sz="1100" dirty="0" smtClean="0">
              <a:solidFill>
                <a:schemeClr val="bg1"/>
              </a:solidFill>
            </a:endParaRPr>
          </a:p>
          <a:p>
            <a:r>
              <a:rPr lang="en-NZ" sz="1500" dirty="0" smtClean="0">
                <a:solidFill>
                  <a:schemeClr val="bg1"/>
                </a:solidFill>
              </a:rPr>
              <a:t>Scientists are still working on this topic. In 2010, a researcher called Aaron </a:t>
            </a:r>
            <a:r>
              <a:rPr lang="en-NZ" sz="1500" dirty="0" err="1" smtClean="0">
                <a:solidFill>
                  <a:schemeClr val="bg1"/>
                </a:solidFill>
              </a:rPr>
              <a:t>Schurger</a:t>
            </a:r>
            <a:r>
              <a:rPr lang="en-NZ" sz="1500" dirty="0" smtClean="0">
                <a:solidFill>
                  <a:schemeClr val="bg1"/>
                </a:solidFill>
              </a:rPr>
              <a:t> </a:t>
            </a:r>
            <a:r>
              <a:rPr lang="en-NZ" sz="1500" dirty="0" smtClean="0">
                <a:solidFill>
                  <a:schemeClr val="bg1"/>
                </a:solidFill>
              </a:rPr>
              <a:t>noticed something that looked like the “readiness potential” in normal brain activity.  Normal neural activity </a:t>
            </a:r>
            <a:r>
              <a:rPr lang="en-NZ" sz="1500" dirty="0" smtClean="0">
                <a:solidFill>
                  <a:schemeClr val="bg1"/>
                </a:solidFill>
              </a:rPr>
              <a:t>is “the churning hum in the brain that emerges from the spontaneous flickering of hundreds of thousands of interconnected neurons. This ongoing electrophysiological noise rises and falls in slow tides, like the surface of the </a:t>
            </a:r>
            <a:r>
              <a:rPr lang="en-NZ" sz="1500" dirty="0" smtClean="0">
                <a:solidFill>
                  <a:schemeClr val="bg1"/>
                </a:solidFill>
              </a:rPr>
              <a:t>ocean” </a:t>
            </a:r>
            <a:r>
              <a:rPr lang="en-NZ" sz="1400" baseline="30000" dirty="0" smtClean="0">
                <a:ln>
                  <a:solidFill>
                    <a:srgbClr val="FFFF00"/>
                  </a:solidFill>
                </a:ln>
                <a:solidFill>
                  <a:schemeClr val="bg1"/>
                </a:solidFill>
                <a:hlinkClick r:id="rId4"/>
              </a:rPr>
              <a:t>(Source)</a:t>
            </a:r>
            <a:r>
              <a:rPr lang="en-NZ" sz="1500" dirty="0" smtClean="0">
                <a:solidFill>
                  <a:schemeClr val="bg1"/>
                </a:solidFill>
              </a:rPr>
              <a:t>. </a:t>
            </a:r>
            <a:r>
              <a:rPr lang="en-NZ" sz="1500" dirty="0" err="1" smtClean="0">
                <a:solidFill>
                  <a:schemeClr val="bg1"/>
                </a:solidFill>
              </a:rPr>
              <a:t>Schurger</a:t>
            </a:r>
            <a:r>
              <a:rPr lang="en-NZ" sz="1500" dirty="0" smtClean="0">
                <a:solidFill>
                  <a:schemeClr val="bg1"/>
                </a:solidFill>
              </a:rPr>
              <a:t> suggested that the “readiness potential” is not actually a mark of intention, but is more of a symmetry breaking “scale tipper” for arbitrary decisions.</a:t>
            </a:r>
          </a:p>
          <a:p>
            <a:endParaRPr lang="en-NZ" sz="1100" dirty="0" smtClean="0">
              <a:solidFill>
                <a:schemeClr val="bg1"/>
              </a:solidFill>
            </a:endParaRPr>
          </a:p>
          <a:p>
            <a:r>
              <a:rPr lang="en-NZ" sz="1500" dirty="0" smtClean="0">
                <a:solidFill>
                  <a:schemeClr val="bg1"/>
                </a:solidFill>
              </a:rPr>
              <a:t>This idea fits well into </a:t>
            </a:r>
            <a:r>
              <a:rPr lang="en-NZ" sz="1500" dirty="0" err="1" smtClean="0">
                <a:solidFill>
                  <a:schemeClr val="bg1"/>
                </a:solidFill>
              </a:rPr>
              <a:t>Libet’s</a:t>
            </a:r>
            <a:r>
              <a:rPr lang="en-NZ" sz="1500" dirty="0" smtClean="0">
                <a:solidFill>
                  <a:schemeClr val="bg1"/>
                </a:solidFill>
              </a:rPr>
              <a:t> experiments, where people just moved their wrists when they felt like it. In order to prevent someone from endlessly pondering when to move their wrists, the natural rising “tide” of brain activity would tip the scales toward making a decision. Other studies have supported this idea.</a:t>
            </a:r>
          </a:p>
        </p:txBody>
      </p:sp>
      <p:pic>
        <p:nvPicPr>
          <p:cNvPr id="4" name="Picture 3" descr="Michael-Egnor.jpg"/>
          <p:cNvPicPr>
            <a:picLocks noChangeAspect="1"/>
          </p:cNvPicPr>
          <p:nvPr/>
        </p:nvPicPr>
        <p:blipFill>
          <a:blip r:embed="rId5" cstate="print"/>
          <a:srcRect l="6745" r="7771"/>
          <a:stretch>
            <a:fillRect/>
          </a:stretch>
        </p:blipFill>
        <p:spPr>
          <a:xfrm>
            <a:off x="6876256" y="2060848"/>
            <a:ext cx="1584176"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Effect transition="in" filter="fade">
                                      <p:cBhvr>
                                        <p:cTn id="31" dur="500"/>
                                        <p:tgtEl>
                                          <p:spTgt spid="7">
                                            <p:txEl>
                                              <p:pRg st="10" end="1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11" end="11"/>
                                            </p:txEl>
                                          </p:spTgt>
                                        </p:tgtEl>
                                        <p:attrNameLst>
                                          <p:attrName>style.visibility</p:attrName>
                                        </p:attrNameLst>
                                      </p:cBhvr>
                                      <p:to>
                                        <p:strVal val="visible"/>
                                      </p:to>
                                    </p:set>
                                    <p:animEffect transition="in" filter="fade">
                                      <p:cBhvr>
                                        <p:cTn id="34" dur="500"/>
                                        <p:tgtEl>
                                          <p:spTgt spid="7">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fade">
                                      <p:cBhvr>
                                        <p:cTn id="42" dur="500"/>
                                        <p:tgtEl>
                                          <p:spTgt spid="7">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5" end="15"/>
                                            </p:txEl>
                                          </p:spTgt>
                                        </p:tgtEl>
                                        <p:attrNameLst>
                                          <p:attrName>style.visibility</p:attrName>
                                        </p:attrNameLst>
                                      </p:cBhvr>
                                      <p:to>
                                        <p:strVal val="visible"/>
                                      </p:to>
                                    </p:set>
                                    <p:animEffect transition="in" filter="fade">
                                      <p:cBhvr>
                                        <p:cTn id="47"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856984" cy="3339376"/>
          </a:xfrm>
          <a:prstGeom prst="rect">
            <a:avLst/>
          </a:prstGeom>
          <a:noFill/>
        </p:spPr>
        <p:txBody>
          <a:bodyPr wrap="square" rtlCol="0">
            <a:spAutoFit/>
          </a:bodyPr>
          <a:lstStyle/>
          <a:p>
            <a:r>
              <a:rPr lang="en-NZ" sz="2400" b="1" dirty="0" smtClean="0">
                <a:solidFill>
                  <a:schemeClr val="bg1"/>
                </a:solidFill>
              </a:rPr>
              <a:t>What is the best explanation for our free will?</a:t>
            </a:r>
            <a:endParaRPr lang="en-NZ" sz="2400" b="1" dirty="0" smtClean="0">
              <a:solidFill>
                <a:schemeClr val="bg1"/>
              </a:solidFill>
            </a:endParaRPr>
          </a:p>
          <a:p>
            <a:endParaRPr lang="en-NZ" sz="1100" dirty="0" smtClean="0">
              <a:solidFill>
                <a:schemeClr val="bg1"/>
              </a:solidFill>
            </a:endParaRPr>
          </a:p>
          <a:p>
            <a:r>
              <a:rPr lang="en-NZ" sz="1600" dirty="0" smtClean="0">
                <a:solidFill>
                  <a:schemeClr val="bg1"/>
                </a:solidFill>
              </a:rPr>
              <a:t>We’ve seen that free will is the only intellectually defensible position (because determinism is self-defeating), and that science has not shown determinism to be true. In fact, science has given support to the idea of free will by showing that people can veto their urges to act.</a:t>
            </a:r>
          </a:p>
          <a:p>
            <a:endParaRPr lang="en-NZ" sz="1600" dirty="0" smtClean="0">
              <a:solidFill>
                <a:schemeClr val="bg1"/>
              </a:solidFill>
            </a:endParaRPr>
          </a:p>
          <a:p>
            <a:r>
              <a:rPr lang="en-NZ" sz="1600" dirty="0" smtClean="0">
                <a:solidFill>
                  <a:schemeClr val="bg1"/>
                </a:solidFill>
              </a:rPr>
              <a:t>Free will has no place in a purely naturalistic, determined universe. All physical things in our universe react according to the laws of physics. Free will is utterly </a:t>
            </a:r>
            <a:r>
              <a:rPr lang="en-NZ" sz="1600" dirty="0" smtClean="0">
                <a:solidFill>
                  <a:schemeClr val="bg1"/>
                </a:solidFill>
              </a:rPr>
              <a:t>different and unexpected and all attempts to explain it from within the universe have failed.</a:t>
            </a:r>
          </a:p>
          <a:p>
            <a:endParaRPr lang="en-NZ" sz="1600" dirty="0" smtClean="0">
              <a:solidFill>
                <a:schemeClr val="bg1"/>
              </a:solidFill>
            </a:endParaRPr>
          </a:p>
          <a:p>
            <a:r>
              <a:rPr lang="en-NZ" sz="1600" dirty="0" smtClean="0">
                <a:solidFill>
                  <a:schemeClr val="bg1"/>
                </a:solidFill>
              </a:rPr>
              <a:t>The most reasonable explanation, therefore, is that our free will came from a source outside of the universe – a Source that is capable of creating humans with consciousness and the freedom to make personal decisions.</a:t>
            </a:r>
            <a:endParaRPr lang="en-NZ" sz="16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475656" y="1412776"/>
            <a:ext cx="6192688" cy="461665"/>
          </a:xfrm>
          <a:prstGeom prst="rect">
            <a:avLst/>
          </a:prstGeom>
          <a:noFill/>
        </p:spPr>
        <p:txBody>
          <a:bodyPr wrap="square" rtlCol="0">
            <a:spAutoFit/>
          </a:bodyPr>
          <a:lstStyle/>
          <a:p>
            <a:pPr algn="ctr"/>
            <a:r>
              <a:rPr lang="en-NZ" sz="2400" b="1" dirty="0" smtClean="0">
                <a:solidFill>
                  <a:schemeClr val="bg1"/>
                </a:solidFill>
              </a:rPr>
              <a:t>Our Suspect Profile</a:t>
            </a:r>
            <a:endParaRPr lang="en-NZ" sz="2400" b="1" dirty="0" smtClean="0">
              <a:solidFill>
                <a:schemeClr val="bg1"/>
              </a:solidFill>
            </a:endParaRPr>
          </a:p>
        </p:txBody>
      </p:sp>
      <p:pic>
        <p:nvPicPr>
          <p:cNvPr id="4" name="Picture 3" descr="suspect-profile.jpg"/>
          <p:cNvPicPr>
            <a:picLocks noChangeAspect="1"/>
          </p:cNvPicPr>
          <p:nvPr/>
        </p:nvPicPr>
        <p:blipFill>
          <a:blip r:embed="rId4" cstate="print"/>
          <a:srcRect l="1135" t="1535" r="3171" b="872"/>
          <a:stretch>
            <a:fillRect/>
          </a:stretch>
        </p:blipFill>
        <p:spPr>
          <a:xfrm>
            <a:off x="2555776" y="1916832"/>
            <a:ext cx="4032448" cy="4804619"/>
          </a:xfrm>
          <a:prstGeom prst="rect">
            <a:avLst/>
          </a:prstGeom>
        </p:spPr>
      </p:pic>
      <p:sp>
        <p:nvSpPr>
          <p:cNvPr id="6" name="Left Brace 5"/>
          <p:cNvSpPr/>
          <p:nvPr/>
        </p:nvSpPr>
        <p:spPr>
          <a:xfrm>
            <a:off x="2374256" y="3645024"/>
            <a:ext cx="432048" cy="1224136"/>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8" name="Left Brace 7"/>
          <p:cNvSpPr/>
          <p:nvPr/>
        </p:nvSpPr>
        <p:spPr>
          <a:xfrm>
            <a:off x="2374256" y="5460224"/>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9" name="Left Brace 8"/>
          <p:cNvSpPr/>
          <p:nvPr/>
        </p:nvSpPr>
        <p:spPr>
          <a:xfrm>
            <a:off x="2374256" y="6041540"/>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0" name="Left Brace 9"/>
          <p:cNvSpPr/>
          <p:nvPr/>
        </p:nvSpPr>
        <p:spPr>
          <a:xfrm>
            <a:off x="2374256" y="5733256"/>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1" name="Left Brace 10"/>
          <p:cNvSpPr/>
          <p:nvPr/>
        </p:nvSpPr>
        <p:spPr>
          <a:xfrm>
            <a:off x="2374256" y="4970046"/>
            <a:ext cx="432048" cy="432048"/>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2" name="TextBox 11"/>
          <p:cNvSpPr txBox="1"/>
          <p:nvPr/>
        </p:nvSpPr>
        <p:spPr>
          <a:xfrm>
            <a:off x="625812" y="4094324"/>
            <a:ext cx="1872208" cy="307777"/>
          </a:xfrm>
          <a:prstGeom prst="rect">
            <a:avLst/>
          </a:prstGeom>
          <a:noFill/>
        </p:spPr>
        <p:txBody>
          <a:bodyPr wrap="square" rtlCol="0">
            <a:spAutoFit/>
          </a:bodyPr>
          <a:lstStyle/>
          <a:p>
            <a:r>
              <a:rPr lang="en-NZ" sz="1400" dirty="0" smtClean="0">
                <a:solidFill>
                  <a:schemeClr val="accent3">
                    <a:lumMod val="75000"/>
                  </a:schemeClr>
                </a:solidFill>
              </a:rPr>
              <a:t>Origin of the universe</a:t>
            </a:r>
            <a:endParaRPr lang="en-NZ" sz="1400" dirty="0">
              <a:solidFill>
                <a:schemeClr val="accent3">
                  <a:lumMod val="75000"/>
                </a:schemeClr>
              </a:solidFill>
            </a:endParaRPr>
          </a:p>
        </p:txBody>
      </p:sp>
      <p:sp>
        <p:nvSpPr>
          <p:cNvPr id="13" name="TextBox 12"/>
          <p:cNvSpPr txBox="1"/>
          <p:nvPr/>
        </p:nvSpPr>
        <p:spPr>
          <a:xfrm>
            <a:off x="251894" y="5017057"/>
            <a:ext cx="2160240" cy="307777"/>
          </a:xfrm>
          <a:prstGeom prst="rect">
            <a:avLst/>
          </a:prstGeom>
          <a:noFill/>
        </p:spPr>
        <p:txBody>
          <a:bodyPr wrap="square" rtlCol="0">
            <a:spAutoFit/>
          </a:bodyPr>
          <a:lstStyle/>
          <a:p>
            <a:r>
              <a:rPr lang="en-NZ" sz="1400" dirty="0" smtClean="0">
                <a:solidFill>
                  <a:schemeClr val="accent3">
                    <a:lumMod val="75000"/>
                  </a:schemeClr>
                </a:solidFill>
              </a:rPr>
              <a:t>Fine-tuning of the universe</a:t>
            </a:r>
            <a:endParaRPr lang="en-NZ" sz="1400" dirty="0">
              <a:solidFill>
                <a:schemeClr val="accent3">
                  <a:lumMod val="75000"/>
                </a:schemeClr>
              </a:solidFill>
            </a:endParaRPr>
          </a:p>
        </p:txBody>
      </p:sp>
      <p:sp>
        <p:nvSpPr>
          <p:cNvPr id="14" name="TextBox 13"/>
          <p:cNvSpPr txBox="1"/>
          <p:nvPr/>
        </p:nvSpPr>
        <p:spPr>
          <a:xfrm>
            <a:off x="807332" y="5410720"/>
            <a:ext cx="1656184" cy="307777"/>
          </a:xfrm>
          <a:prstGeom prst="rect">
            <a:avLst/>
          </a:prstGeom>
          <a:noFill/>
        </p:spPr>
        <p:txBody>
          <a:bodyPr wrap="square" rtlCol="0">
            <a:spAutoFit/>
          </a:bodyPr>
          <a:lstStyle/>
          <a:p>
            <a:r>
              <a:rPr lang="en-NZ" sz="1400" dirty="0" smtClean="0">
                <a:solidFill>
                  <a:schemeClr val="accent3">
                    <a:lumMod val="75000"/>
                  </a:schemeClr>
                </a:solidFill>
              </a:rPr>
              <a:t>Information in DNA</a:t>
            </a:r>
            <a:endParaRPr lang="en-NZ" sz="1400" dirty="0">
              <a:solidFill>
                <a:schemeClr val="accent3">
                  <a:lumMod val="75000"/>
                </a:schemeClr>
              </a:solidFill>
            </a:endParaRPr>
          </a:p>
        </p:txBody>
      </p:sp>
      <p:sp>
        <p:nvSpPr>
          <p:cNvPr id="15" name="TextBox 14"/>
          <p:cNvSpPr txBox="1"/>
          <p:nvPr/>
        </p:nvSpPr>
        <p:spPr>
          <a:xfrm>
            <a:off x="971974" y="5669874"/>
            <a:ext cx="1440160" cy="307777"/>
          </a:xfrm>
          <a:prstGeom prst="rect">
            <a:avLst/>
          </a:prstGeom>
          <a:noFill/>
        </p:spPr>
        <p:txBody>
          <a:bodyPr wrap="square" rtlCol="0">
            <a:spAutoFit/>
          </a:bodyPr>
          <a:lstStyle/>
          <a:p>
            <a:r>
              <a:rPr lang="en-NZ" sz="1400" dirty="0" smtClean="0">
                <a:solidFill>
                  <a:schemeClr val="accent3">
                    <a:lumMod val="75000"/>
                  </a:schemeClr>
                </a:solidFill>
              </a:rPr>
              <a:t>Design in biology</a:t>
            </a:r>
            <a:endParaRPr lang="en-NZ" sz="1400" dirty="0">
              <a:solidFill>
                <a:schemeClr val="accent3">
                  <a:lumMod val="75000"/>
                </a:schemeClr>
              </a:solidFill>
            </a:endParaRPr>
          </a:p>
        </p:txBody>
      </p:sp>
      <p:sp>
        <p:nvSpPr>
          <p:cNvPr id="16" name="TextBox 15"/>
          <p:cNvSpPr txBox="1"/>
          <p:nvPr/>
        </p:nvSpPr>
        <p:spPr>
          <a:xfrm>
            <a:off x="280772" y="5995410"/>
            <a:ext cx="2232248" cy="307777"/>
          </a:xfrm>
          <a:prstGeom prst="rect">
            <a:avLst/>
          </a:prstGeom>
          <a:noFill/>
        </p:spPr>
        <p:txBody>
          <a:bodyPr wrap="square" rtlCol="0">
            <a:spAutoFit/>
          </a:bodyPr>
          <a:lstStyle/>
          <a:p>
            <a:r>
              <a:rPr lang="en-NZ" sz="1400" dirty="0" smtClean="0">
                <a:solidFill>
                  <a:schemeClr val="accent3">
                    <a:lumMod val="75000"/>
                  </a:schemeClr>
                </a:solidFill>
              </a:rPr>
              <a:t>Existence of consciousness</a:t>
            </a:r>
            <a:endParaRPr lang="en-NZ" sz="1400" dirty="0">
              <a:solidFill>
                <a:schemeClr val="accent3">
                  <a:lumMod val="75000"/>
                </a:schemeClr>
              </a:solidFill>
            </a:endParaRPr>
          </a:p>
        </p:txBody>
      </p:sp>
      <p:sp>
        <p:nvSpPr>
          <p:cNvPr id="17" name="Left Brace 16"/>
          <p:cNvSpPr/>
          <p:nvPr/>
        </p:nvSpPr>
        <p:spPr>
          <a:xfrm>
            <a:off x="2374256" y="6309320"/>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8" name="TextBox 17"/>
          <p:cNvSpPr txBox="1"/>
          <p:nvPr/>
        </p:nvSpPr>
        <p:spPr>
          <a:xfrm>
            <a:off x="726456" y="6255071"/>
            <a:ext cx="2232248" cy="307777"/>
          </a:xfrm>
          <a:prstGeom prst="rect">
            <a:avLst/>
          </a:prstGeom>
          <a:noFill/>
        </p:spPr>
        <p:txBody>
          <a:bodyPr wrap="square" rtlCol="0">
            <a:spAutoFit/>
          </a:bodyPr>
          <a:lstStyle/>
          <a:p>
            <a:r>
              <a:rPr lang="en-NZ" sz="1400" dirty="0" smtClean="0">
                <a:solidFill>
                  <a:schemeClr val="accent3">
                    <a:lumMod val="75000"/>
                  </a:schemeClr>
                </a:solidFill>
              </a:rPr>
              <a:t>Existence of </a:t>
            </a:r>
            <a:r>
              <a:rPr lang="en-NZ" sz="1400" dirty="0" smtClean="0">
                <a:solidFill>
                  <a:schemeClr val="accent3">
                    <a:lumMod val="75000"/>
                  </a:schemeClr>
                </a:solidFill>
              </a:rPr>
              <a:t>free will</a:t>
            </a:r>
            <a:endParaRPr lang="en-NZ" sz="1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6047809"/>
          </a:xfrm>
          <a:prstGeom prst="rect">
            <a:avLst/>
          </a:prstGeom>
          <a:noFill/>
        </p:spPr>
        <p:txBody>
          <a:bodyPr wrap="square" rtlCol="0">
            <a:spAutoFit/>
          </a:bodyPr>
          <a:lstStyle/>
          <a:p>
            <a:r>
              <a:rPr lang="en-NZ" sz="2400" b="1" dirty="0" smtClean="0">
                <a:solidFill>
                  <a:schemeClr val="bg1"/>
                </a:solidFill>
              </a:rPr>
              <a:t>Objections</a:t>
            </a:r>
          </a:p>
          <a:p>
            <a:endParaRPr lang="en-NZ" sz="1100" dirty="0" smtClean="0">
              <a:solidFill>
                <a:schemeClr val="bg1"/>
              </a:solidFill>
            </a:endParaRPr>
          </a:p>
          <a:p>
            <a:pPr>
              <a:buFontTx/>
              <a:buChar char="-"/>
            </a:pPr>
            <a:r>
              <a:rPr lang="en-NZ" sz="1600" dirty="0" smtClean="0">
                <a:solidFill>
                  <a:schemeClr val="accent6"/>
                </a:solidFill>
              </a:rPr>
              <a:t> </a:t>
            </a:r>
            <a:r>
              <a:rPr lang="en-NZ" sz="1600" dirty="0" smtClean="0">
                <a:solidFill>
                  <a:schemeClr val="accent6"/>
                </a:solidFill>
              </a:rPr>
              <a:t>Free will is an illusion</a:t>
            </a:r>
            <a:r>
              <a:rPr lang="en-NZ" sz="1600" dirty="0" smtClean="0">
                <a:solidFill>
                  <a:schemeClr val="accent6"/>
                </a:solidFill>
              </a:rPr>
              <a:t>. </a:t>
            </a:r>
          </a:p>
          <a:p>
            <a:pPr lvl="1">
              <a:buFontTx/>
              <a:buChar char="-"/>
            </a:pPr>
            <a:r>
              <a:rPr lang="en-NZ" sz="1600" dirty="0" smtClean="0">
                <a:solidFill>
                  <a:schemeClr val="bg1"/>
                </a:solidFill>
              </a:rPr>
              <a:t> </a:t>
            </a:r>
            <a:r>
              <a:rPr lang="en-NZ" sz="1600" dirty="0" smtClean="0">
                <a:solidFill>
                  <a:schemeClr val="bg1"/>
                </a:solidFill>
              </a:rPr>
              <a:t>This does not account for our common experience of free will.</a:t>
            </a:r>
          </a:p>
          <a:p>
            <a:pPr lvl="1">
              <a:buFontTx/>
              <a:buChar char="-"/>
            </a:pPr>
            <a:r>
              <a:rPr lang="en-NZ" sz="1600" dirty="0" smtClean="0">
                <a:solidFill>
                  <a:schemeClr val="bg1"/>
                </a:solidFill>
              </a:rPr>
              <a:t> </a:t>
            </a:r>
            <a:r>
              <a:rPr lang="en-NZ" sz="1600" dirty="0" smtClean="0">
                <a:solidFill>
                  <a:schemeClr val="bg1"/>
                </a:solidFill>
              </a:rPr>
              <a:t>This would mean that jails and penitentiaries are only for detainment rather than correction.</a:t>
            </a:r>
          </a:p>
          <a:p>
            <a:pPr lvl="1">
              <a:buFontTx/>
              <a:buChar char="-"/>
            </a:pPr>
            <a:r>
              <a:rPr lang="en-NZ" sz="1600" dirty="0" smtClean="0">
                <a:solidFill>
                  <a:schemeClr val="bg1"/>
                </a:solidFill>
              </a:rPr>
              <a:t> </a:t>
            </a:r>
            <a:r>
              <a:rPr lang="en-NZ" sz="1600" dirty="0" smtClean="0">
                <a:solidFill>
                  <a:schemeClr val="bg1"/>
                </a:solidFill>
              </a:rPr>
              <a:t>If my free thoughts tell me that free will is an illusion, then why would I believe my own thoughts?</a:t>
            </a:r>
            <a:endParaRPr lang="en-NZ" sz="1600" dirty="0" smtClean="0">
              <a:solidFill>
                <a:schemeClr val="bg1"/>
              </a:solidFill>
            </a:endParaRPr>
          </a:p>
          <a:p>
            <a:endParaRPr lang="en-NZ" sz="1100" dirty="0" smtClean="0">
              <a:solidFill>
                <a:schemeClr val="bg1"/>
              </a:solidFill>
            </a:endParaRPr>
          </a:p>
          <a:p>
            <a:pPr>
              <a:buFontTx/>
              <a:buChar char="-"/>
            </a:pPr>
            <a:r>
              <a:rPr lang="en-NZ" sz="1600" dirty="0" smtClean="0">
                <a:solidFill>
                  <a:schemeClr val="accent6"/>
                </a:solidFill>
              </a:rPr>
              <a:t> Free will emerges from a deterministic system as a spontaneous property of the system.</a:t>
            </a:r>
          </a:p>
          <a:p>
            <a:pPr lvl="1">
              <a:buFontTx/>
              <a:buChar char="-"/>
            </a:pPr>
            <a:r>
              <a:rPr lang="en-NZ" sz="1600" dirty="0" smtClean="0">
                <a:solidFill>
                  <a:schemeClr val="bg1"/>
                </a:solidFill>
              </a:rPr>
              <a:t> There is simply no evidence to support this idea. Proponents of this idea need to provide reasons for believing it.</a:t>
            </a:r>
          </a:p>
          <a:p>
            <a:pPr lvl="1">
              <a:buFontTx/>
              <a:buChar char="-"/>
            </a:pPr>
            <a:r>
              <a:rPr lang="en-NZ" sz="1600" dirty="0" smtClean="0">
                <a:solidFill>
                  <a:schemeClr val="bg1"/>
                </a:solidFill>
              </a:rPr>
              <a:t> </a:t>
            </a:r>
            <a:r>
              <a:rPr lang="en-NZ" sz="1600" dirty="0" smtClean="0">
                <a:solidFill>
                  <a:schemeClr val="bg1"/>
                </a:solidFill>
              </a:rPr>
              <a:t>This idea acknowledges the existence of nonmaterial properties without actually explaining them.</a:t>
            </a:r>
            <a:endParaRPr lang="en-NZ" sz="1600" dirty="0" smtClean="0">
              <a:solidFill>
                <a:schemeClr val="bg1"/>
              </a:solidFill>
            </a:endParaRPr>
          </a:p>
          <a:p>
            <a:pPr>
              <a:buFontTx/>
              <a:buChar char="-"/>
            </a:pPr>
            <a:endParaRPr lang="en-NZ" sz="1100" dirty="0" smtClean="0">
              <a:solidFill>
                <a:schemeClr val="bg1"/>
              </a:solidFill>
            </a:endParaRPr>
          </a:p>
          <a:p>
            <a:pPr>
              <a:buFontTx/>
              <a:buChar char="-"/>
            </a:pPr>
            <a:r>
              <a:rPr lang="en-NZ" sz="1600" dirty="0" smtClean="0">
                <a:solidFill>
                  <a:schemeClr val="accent6"/>
                </a:solidFill>
              </a:rPr>
              <a:t> Free will is caused by indeterminacy at a quantum level</a:t>
            </a:r>
            <a:r>
              <a:rPr lang="en-NZ" sz="1600" dirty="0" smtClean="0">
                <a:solidFill>
                  <a:schemeClr val="accent6"/>
                </a:solidFill>
              </a:rPr>
              <a:t>. Quantum particles are not always predictable and some may not even be causally connected. This could mean that part of the universe is actually indeterministic, which could explain our experience of free will.</a:t>
            </a:r>
          </a:p>
          <a:p>
            <a:pPr lvl="1">
              <a:buFontTx/>
              <a:buChar char="-"/>
            </a:pPr>
            <a:r>
              <a:rPr lang="en-NZ" sz="1600" dirty="0" smtClean="0">
                <a:solidFill>
                  <a:schemeClr val="bg1"/>
                </a:solidFill>
              </a:rPr>
              <a:t> Many scientists and philosophers think that there are still unknown variables operating at the quantum level that may lead to quantum particles being causally predictable as larger scale objects. </a:t>
            </a:r>
            <a:r>
              <a:rPr lang="en-NZ" sz="1600" dirty="0" smtClean="0">
                <a:solidFill>
                  <a:schemeClr val="bg1"/>
                </a:solidFill>
              </a:rPr>
              <a:t>The indeterministic </a:t>
            </a:r>
            <a:r>
              <a:rPr lang="en-NZ" sz="1600" dirty="0" smtClean="0">
                <a:solidFill>
                  <a:schemeClr val="bg1"/>
                </a:solidFill>
              </a:rPr>
              <a:t>nature of quantum physics is not a consensus opinion.</a:t>
            </a:r>
          </a:p>
          <a:p>
            <a:pPr lvl="1">
              <a:buFontTx/>
              <a:buChar char="-"/>
            </a:pPr>
            <a:r>
              <a:rPr lang="en-NZ" sz="1600" dirty="0" smtClean="0">
                <a:solidFill>
                  <a:schemeClr val="bg1"/>
                </a:solidFill>
              </a:rPr>
              <a:t> </a:t>
            </a:r>
            <a:r>
              <a:rPr lang="en-NZ" sz="1600" dirty="0" smtClean="0">
                <a:solidFill>
                  <a:schemeClr val="bg1"/>
                </a:solidFill>
              </a:rPr>
              <a:t>Even if quantum physics were in part indeterministic, why would that transpose to the macro level and affect our brains and thoughts?</a:t>
            </a:r>
          </a:p>
          <a:p>
            <a:pPr lvl="1">
              <a:buFontTx/>
              <a:buChar char="-"/>
            </a:pPr>
            <a:r>
              <a:rPr lang="en-NZ" sz="1600" dirty="0" smtClean="0">
                <a:solidFill>
                  <a:schemeClr val="bg1"/>
                </a:solidFill>
              </a:rPr>
              <a:t> </a:t>
            </a:r>
            <a:r>
              <a:rPr lang="en-NZ" sz="1600" dirty="0" smtClean="0">
                <a:solidFill>
                  <a:schemeClr val="bg1"/>
                </a:solidFill>
              </a:rPr>
              <a:t>If this were true, that means that our thoughts are indetermined, which still gives us no reason to trust them.</a:t>
            </a:r>
            <a:endParaRPr lang="en-NZ" sz="1600" dirty="0" smtClean="0">
              <a:solidFill>
                <a:schemeClr val="bg1"/>
              </a:solidFill>
            </a:endParaRPr>
          </a:p>
          <a:p>
            <a:pPr>
              <a:buFontTx/>
              <a:buChar char="-"/>
            </a:pPr>
            <a:endParaRPr lang="en-NZ" sz="1600" dirty="0" smtClean="0">
              <a:solidFill>
                <a:schemeClr val="bg1"/>
              </a:solidFill>
            </a:endParaRPr>
          </a:p>
          <a:p>
            <a:endParaRPr lang="en-NZ" sz="16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500"/>
                                        <p:tgtEl>
                                          <p:spTgt spid="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3" end="13"/>
                                            </p:txEl>
                                          </p:spTgt>
                                        </p:tgtEl>
                                        <p:attrNameLst>
                                          <p:attrName>style.visibility</p:attrName>
                                        </p:attrNameLst>
                                      </p:cBhvr>
                                      <p:to>
                                        <p:strVal val="visible"/>
                                      </p:to>
                                    </p:set>
                                    <p:animEffect transition="in" filter="fade">
                                      <p:cBhvr>
                                        <p:cTn id="52" dur="500"/>
                                        <p:tgtEl>
                                          <p:spTgt spid="7">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4" end="14"/>
                                            </p:txEl>
                                          </p:spTgt>
                                        </p:tgtEl>
                                        <p:attrNameLst>
                                          <p:attrName>style.visibility</p:attrName>
                                        </p:attrNameLst>
                                      </p:cBhvr>
                                      <p:to>
                                        <p:strVal val="visible"/>
                                      </p:to>
                                    </p:set>
                                    <p:animEffect transition="in" filter="fade">
                                      <p:cBhvr>
                                        <p:cTn id="57"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309146"/>
          </a:xfrm>
          <a:prstGeom prst="rect">
            <a:avLst/>
          </a:prstGeom>
          <a:noFill/>
        </p:spPr>
        <p:txBody>
          <a:bodyPr wrap="square" rtlCol="0">
            <a:spAutoFit/>
          </a:bodyPr>
          <a:lstStyle/>
          <a:p>
            <a:r>
              <a:rPr lang="en-NZ" sz="2400" b="1" dirty="0" smtClean="0">
                <a:solidFill>
                  <a:schemeClr val="bg1"/>
                </a:solidFill>
              </a:rPr>
              <a:t>Objections</a:t>
            </a:r>
          </a:p>
          <a:p>
            <a:endParaRPr lang="en-NZ" sz="1100" dirty="0" smtClean="0">
              <a:solidFill>
                <a:schemeClr val="bg1"/>
              </a:solidFill>
            </a:endParaRPr>
          </a:p>
          <a:p>
            <a:pPr>
              <a:buFontTx/>
              <a:buChar char="-"/>
            </a:pPr>
            <a:r>
              <a:rPr lang="en-NZ" sz="1600" dirty="0" smtClean="0">
                <a:solidFill>
                  <a:schemeClr val="accent6"/>
                </a:solidFill>
              </a:rPr>
              <a:t> </a:t>
            </a:r>
            <a:r>
              <a:rPr lang="en-NZ" sz="1600" dirty="0" smtClean="0">
                <a:solidFill>
                  <a:schemeClr val="accent6"/>
                </a:solidFill>
              </a:rPr>
              <a:t>A calculator is determined and operates according to the laws of nature, yet it produces true results. If our thoughts are also determined, then there is no reason not to trust them.</a:t>
            </a:r>
          </a:p>
          <a:p>
            <a:pPr lvl="1">
              <a:buFontTx/>
              <a:buChar char="-"/>
            </a:pPr>
            <a:r>
              <a:rPr lang="en-NZ" sz="1600" dirty="0" smtClean="0">
                <a:solidFill>
                  <a:schemeClr val="bg1"/>
                </a:solidFill>
              </a:rPr>
              <a:t> </a:t>
            </a:r>
            <a:r>
              <a:rPr lang="en-NZ" sz="1600" dirty="0" smtClean="0">
                <a:solidFill>
                  <a:schemeClr val="bg1"/>
                </a:solidFill>
              </a:rPr>
              <a:t>A calculator has been specifically designed to perform mathematical operations on a series of inputs to produce a correct output. There is no reason on a naturalistic worldview to compare that to our brains, which are the end results of the unguided, mindless process of evolution.</a:t>
            </a:r>
            <a:endParaRPr lang="en-NZ" sz="1600" dirty="0" smtClean="0">
              <a:solidFill>
                <a:schemeClr val="bg1"/>
              </a:solidFill>
            </a:endParaRPr>
          </a:p>
          <a:p>
            <a:pPr>
              <a:buFontTx/>
              <a:buChar char="-"/>
            </a:pPr>
            <a:endParaRPr lang="en-NZ" sz="1600" dirty="0" smtClean="0">
              <a:solidFill>
                <a:schemeClr val="bg1"/>
              </a:solidFill>
            </a:endParaRPr>
          </a:p>
          <a:p>
            <a:pPr>
              <a:buFontTx/>
              <a:buChar char="-"/>
            </a:pPr>
            <a:r>
              <a:rPr lang="en-NZ" sz="1600" dirty="0" smtClean="0">
                <a:solidFill>
                  <a:schemeClr val="accent6"/>
                </a:solidFill>
              </a:rPr>
              <a:t> </a:t>
            </a:r>
            <a:r>
              <a:rPr lang="en-NZ" sz="1600" dirty="0" smtClean="0">
                <a:solidFill>
                  <a:schemeClr val="accent6"/>
                </a:solidFill>
              </a:rPr>
              <a:t>Having free will means that we could have chosen differently. But we can’t know if we could have made different choices because we can’t go back in time to see.</a:t>
            </a:r>
          </a:p>
          <a:p>
            <a:pPr lvl="1">
              <a:buFontTx/>
              <a:buChar char="-"/>
            </a:pPr>
            <a:r>
              <a:rPr lang="en-NZ" sz="1600" dirty="0" smtClean="0">
                <a:solidFill>
                  <a:schemeClr val="bg1"/>
                </a:solidFill>
              </a:rPr>
              <a:t> </a:t>
            </a:r>
            <a:r>
              <a:rPr lang="en-NZ" sz="1600" dirty="0" smtClean="0">
                <a:solidFill>
                  <a:schemeClr val="bg1"/>
                </a:solidFill>
              </a:rPr>
              <a:t>Remember we defined free will </a:t>
            </a:r>
            <a:r>
              <a:rPr lang="en-NZ" sz="1600" dirty="0" smtClean="0">
                <a:solidFill>
                  <a:schemeClr val="bg1"/>
                </a:solidFill>
              </a:rPr>
              <a:t>as </a:t>
            </a:r>
            <a:r>
              <a:rPr lang="en-NZ" sz="1600" dirty="0" smtClean="0">
                <a:solidFill>
                  <a:schemeClr val="bg1"/>
                </a:solidFill>
              </a:rPr>
              <a:t>“being </a:t>
            </a:r>
            <a:r>
              <a:rPr lang="en-NZ" sz="1600" dirty="0" smtClean="0">
                <a:solidFill>
                  <a:schemeClr val="bg1"/>
                </a:solidFill>
              </a:rPr>
              <a:t>able to freely act or think without being determined by causal factors outside your own mind</a:t>
            </a:r>
            <a:r>
              <a:rPr lang="en-NZ" sz="1600" dirty="0" smtClean="0">
                <a:solidFill>
                  <a:schemeClr val="bg1"/>
                </a:solidFill>
              </a:rPr>
              <a:t>.” This does not necessarily mean that we could or would have chosen differently. It just means that we did not act according to physical causal factors.</a:t>
            </a:r>
          </a:p>
          <a:p>
            <a:pPr lvl="1">
              <a:buFontTx/>
              <a:buChar char="-"/>
            </a:pPr>
            <a:r>
              <a:rPr lang="en-NZ" sz="1600" dirty="0" smtClean="0">
                <a:solidFill>
                  <a:schemeClr val="bg1"/>
                </a:solidFill>
              </a:rPr>
              <a:t> </a:t>
            </a:r>
            <a:r>
              <a:rPr lang="en-NZ" sz="1600" dirty="0" smtClean="0">
                <a:solidFill>
                  <a:schemeClr val="bg1"/>
                </a:solidFill>
              </a:rPr>
              <a:t>If someone put a bowl of fertilizer and a bowl of soup in front of me, I’ll choose the soup. Even if I went back in time to face the same choice, I’ll most likely keep choosing the soup. Not because I’m determined to, but because I freely choose to eat soup rather than fertilizer.</a:t>
            </a:r>
          </a:p>
          <a:p>
            <a:pPr lvl="1">
              <a:buFontTx/>
              <a:buChar char="-"/>
            </a:pPr>
            <a:r>
              <a:rPr lang="en-NZ" sz="1600" dirty="0" smtClean="0">
                <a:solidFill>
                  <a:schemeClr val="bg1"/>
                </a:solidFill>
              </a:rPr>
              <a:t> </a:t>
            </a:r>
            <a:r>
              <a:rPr lang="en-NZ" sz="1600" dirty="0" smtClean="0">
                <a:solidFill>
                  <a:schemeClr val="bg1"/>
                </a:solidFill>
              </a:rPr>
              <a:t>Our definition may well describe the way in which God Himself has free will. God is a maximally great Being, which means He is morally perfect. As such, He will only do what is good. But this is not a limitation imposed on Him from outside Himself, but rather a limitation that comes from His perfect nature. Since He is not determined by causal factors outside Himself, we can truly say that God is free.</a:t>
            </a:r>
            <a:endParaRPr lang="en-NZ" sz="16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324261"/>
          </a:xfrm>
          <a:prstGeom prst="rect">
            <a:avLst/>
          </a:prstGeom>
          <a:noFill/>
        </p:spPr>
        <p:txBody>
          <a:bodyPr wrap="square" rtlCol="0">
            <a:spAutoFit/>
          </a:bodyPr>
          <a:lstStyle/>
          <a:p>
            <a:r>
              <a:rPr lang="en-NZ" sz="2400" b="1" dirty="0" smtClean="0">
                <a:solidFill>
                  <a:schemeClr val="bg1"/>
                </a:solidFill>
              </a:rPr>
              <a:t>Objections</a:t>
            </a:r>
          </a:p>
          <a:p>
            <a:endParaRPr lang="en-NZ" sz="1100" dirty="0" smtClean="0">
              <a:solidFill>
                <a:schemeClr val="bg1"/>
              </a:solidFill>
            </a:endParaRPr>
          </a:p>
          <a:p>
            <a:pPr>
              <a:buFontTx/>
              <a:buChar char="-"/>
            </a:pPr>
            <a:r>
              <a:rPr lang="en-NZ" sz="1600" dirty="0" smtClean="0">
                <a:solidFill>
                  <a:schemeClr val="accent6"/>
                </a:solidFill>
              </a:rPr>
              <a:t> </a:t>
            </a:r>
            <a:r>
              <a:rPr lang="en-NZ" sz="1600" dirty="0" smtClean="0">
                <a:solidFill>
                  <a:schemeClr val="accent6"/>
                </a:solidFill>
              </a:rPr>
              <a:t>Even on theism, we don’t have free will. If God is omniscient and knows the future, then that is the future that will happen. We cannot make choices that lead to a different future than the one that God knows will happen. So we don’t have free will.</a:t>
            </a:r>
            <a:endParaRPr lang="en-NZ" sz="1600" dirty="0" smtClean="0">
              <a:solidFill>
                <a:schemeClr val="accent6"/>
              </a:solidFill>
            </a:endParaRPr>
          </a:p>
          <a:p>
            <a:pPr lvl="1">
              <a:buFontTx/>
              <a:buChar char="-"/>
            </a:pPr>
            <a:r>
              <a:rPr lang="en-NZ" sz="1600" dirty="0" smtClean="0">
                <a:solidFill>
                  <a:schemeClr val="bg1"/>
                </a:solidFill>
              </a:rPr>
              <a:t> </a:t>
            </a:r>
            <a:r>
              <a:rPr lang="en-NZ" sz="1600" dirty="0" smtClean="0">
                <a:solidFill>
                  <a:schemeClr val="bg1"/>
                </a:solidFill>
              </a:rPr>
              <a:t>C. S. Lewis pointed out that God’s knowledge that something will happen does not take away people’s freedom. Let’s say you watched someone make a decision and then travelled back in time to watch them do it again. Your knowledge of what they were going to do does not remove their free will from their action. In other words, knowledge is not causal.</a:t>
            </a:r>
          </a:p>
          <a:p>
            <a:pPr lvl="1">
              <a:buFontTx/>
              <a:buChar char="-"/>
            </a:pPr>
            <a:endParaRPr lang="en-NZ" sz="1600" dirty="0" smtClean="0">
              <a:solidFill>
                <a:schemeClr val="bg1"/>
              </a:solidFill>
            </a:endParaRPr>
          </a:p>
          <a:p>
            <a:pPr>
              <a:buFontTx/>
              <a:buChar char="-"/>
            </a:pPr>
            <a:r>
              <a:rPr lang="en-NZ" sz="1600" dirty="0" smtClean="0">
                <a:solidFill>
                  <a:schemeClr val="accent6"/>
                </a:solidFill>
              </a:rPr>
              <a:t> Our natural impulses, preferences, and desires which play a strong role in how we make decisions come from our genes and upbringings. We do not have the freedom to choose our genes and upbringings, so how can we say that we have free will?</a:t>
            </a:r>
          </a:p>
          <a:p>
            <a:pPr lvl="1">
              <a:buFontTx/>
              <a:buChar char="-"/>
            </a:pPr>
            <a:r>
              <a:rPr lang="en-NZ" sz="1600" dirty="0" smtClean="0">
                <a:solidFill>
                  <a:schemeClr val="bg1"/>
                </a:solidFill>
              </a:rPr>
              <a:t> </a:t>
            </a:r>
            <a:r>
              <a:rPr lang="en-NZ" sz="1600" dirty="0" smtClean="0">
                <a:solidFill>
                  <a:schemeClr val="bg1"/>
                </a:solidFill>
              </a:rPr>
              <a:t>This is not what we mean by “free will”. This is what philosopher Alvin </a:t>
            </a:r>
            <a:r>
              <a:rPr lang="en-NZ" sz="1600" dirty="0" err="1" smtClean="0">
                <a:solidFill>
                  <a:schemeClr val="bg1"/>
                </a:solidFill>
              </a:rPr>
              <a:t>Plantinga</a:t>
            </a:r>
            <a:r>
              <a:rPr lang="en-NZ" sz="1600" dirty="0" smtClean="0">
                <a:solidFill>
                  <a:schemeClr val="bg1"/>
                </a:solidFill>
              </a:rPr>
              <a:t> calls “maximal autonomy”. </a:t>
            </a:r>
          </a:p>
          <a:p>
            <a:pPr lvl="1">
              <a:buFontTx/>
              <a:buChar char="-"/>
            </a:pPr>
            <a:r>
              <a:rPr lang="en-NZ" sz="1600" dirty="0" smtClean="0">
                <a:solidFill>
                  <a:schemeClr val="bg1"/>
                </a:solidFill>
              </a:rPr>
              <a:t> </a:t>
            </a:r>
            <a:r>
              <a:rPr lang="en-NZ" sz="1600" dirty="0" smtClean="0">
                <a:solidFill>
                  <a:schemeClr val="bg1"/>
                </a:solidFill>
              </a:rPr>
              <a:t>While our desires and impulses will often factor in to our decision-making process, our free will means we have the ability to choose beyond their influence (as shown by </a:t>
            </a:r>
            <a:r>
              <a:rPr lang="en-NZ" sz="1600" dirty="0" err="1" smtClean="0">
                <a:solidFill>
                  <a:schemeClr val="bg1"/>
                </a:solidFill>
              </a:rPr>
              <a:t>Libet’s</a:t>
            </a:r>
            <a:r>
              <a:rPr lang="en-NZ" sz="1600" dirty="0" smtClean="0">
                <a:solidFill>
                  <a:schemeClr val="bg1"/>
                </a:solidFill>
              </a:rPr>
              <a:t>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331640" y="2204864"/>
            <a:ext cx="6480720" cy="3539430"/>
          </a:xfrm>
          <a:prstGeom prst="rect">
            <a:avLst/>
          </a:prstGeom>
          <a:noFill/>
        </p:spPr>
        <p:txBody>
          <a:bodyPr wrap="square" rtlCol="0">
            <a:spAutoFit/>
          </a:bodyPr>
          <a:lstStyle/>
          <a:p>
            <a:pPr algn="ctr"/>
            <a:r>
              <a:rPr lang="en-NZ" sz="2800" b="1" dirty="0" smtClean="0">
                <a:solidFill>
                  <a:schemeClr val="bg1"/>
                </a:solidFill>
              </a:rPr>
              <a:t>What is free will?</a:t>
            </a:r>
          </a:p>
          <a:p>
            <a:pPr algn="ctr"/>
            <a:endParaRPr lang="en-NZ" sz="1200" b="1" dirty="0" smtClean="0">
              <a:solidFill>
                <a:schemeClr val="bg1"/>
              </a:solidFill>
            </a:endParaRPr>
          </a:p>
          <a:p>
            <a:pPr algn="ctr"/>
            <a:r>
              <a:rPr lang="en-NZ" b="1" dirty="0" smtClean="0">
                <a:solidFill>
                  <a:schemeClr val="bg1"/>
                </a:solidFill>
              </a:rPr>
              <a:t>Being able to freely act or think without being determined by causal factors outside your own mind.</a:t>
            </a:r>
          </a:p>
          <a:p>
            <a:pPr algn="ctr"/>
            <a:endParaRPr lang="en-NZ" b="1" dirty="0" smtClean="0">
              <a:solidFill>
                <a:schemeClr val="bg1"/>
              </a:solidFill>
            </a:endParaRPr>
          </a:p>
          <a:p>
            <a:pPr algn="ctr"/>
            <a:endParaRPr lang="en-NZ" b="1" dirty="0" smtClean="0">
              <a:solidFill>
                <a:schemeClr val="bg1"/>
              </a:solidFill>
            </a:endParaRPr>
          </a:p>
          <a:p>
            <a:pPr algn="ctr"/>
            <a:endParaRPr lang="en-NZ" b="1" dirty="0" smtClean="0">
              <a:solidFill>
                <a:schemeClr val="bg1"/>
              </a:solidFill>
            </a:endParaRPr>
          </a:p>
          <a:p>
            <a:pPr algn="ctr"/>
            <a:r>
              <a:rPr lang="en-NZ" sz="2800" b="1" dirty="0" smtClean="0">
                <a:solidFill>
                  <a:schemeClr val="bg1"/>
                </a:solidFill>
              </a:rPr>
              <a:t>What is determinism?</a:t>
            </a:r>
          </a:p>
          <a:p>
            <a:pPr algn="ctr"/>
            <a:endParaRPr lang="en-NZ" sz="1200" b="1" dirty="0" smtClean="0">
              <a:solidFill>
                <a:schemeClr val="bg1"/>
              </a:solidFill>
            </a:endParaRPr>
          </a:p>
          <a:p>
            <a:pPr algn="ctr"/>
            <a:r>
              <a:rPr lang="en-NZ" b="1" dirty="0" smtClean="0">
                <a:solidFill>
                  <a:schemeClr val="bg1"/>
                </a:solidFill>
              </a:rPr>
              <a:t>All our choices are determined by previous physical events (like a chain of dominoes).</a:t>
            </a:r>
          </a:p>
          <a:p>
            <a:pPr algn="ctr"/>
            <a:r>
              <a:rPr lang="en-NZ" b="1" dirty="0" smtClean="0">
                <a:solidFill>
                  <a:schemeClr val="bg1"/>
                </a:solidFill>
              </a:rPr>
              <a:t>I.e. We could not have acted in any other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fade">
                                      <p:cBhvr>
                                        <p:cTn id="2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712968" cy="4862870"/>
          </a:xfrm>
          <a:prstGeom prst="rect">
            <a:avLst/>
          </a:prstGeom>
          <a:noFill/>
        </p:spPr>
        <p:txBody>
          <a:bodyPr wrap="square" rtlCol="0">
            <a:spAutoFit/>
          </a:bodyPr>
          <a:lstStyle/>
          <a:p>
            <a:r>
              <a:rPr lang="en-NZ" sz="2400" b="1" dirty="0" smtClean="0">
                <a:solidFill>
                  <a:schemeClr val="bg1"/>
                </a:solidFill>
              </a:rPr>
              <a:t>Determinism explained in </a:t>
            </a:r>
            <a:r>
              <a:rPr lang="en-NZ" sz="2400" b="1" i="1" dirty="0" smtClean="0">
                <a:solidFill>
                  <a:schemeClr val="bg1"/>
                </a:solidFill>
              </a:rPr>
              <a:t>The Matrix Reloaded</a:t>
            </a:r>
            <a:r>
              <a:rPr lang="en-NZ" sz="2400" b="1" dirty="0" smtClean="0">
                <a:solidFill>
                  <a:schemeClr val="bg1"/>
                </a:solidFill>
              </a:rPr>
              <a:t> by the Merovingian</a:t>
            </a:r>
            <a:endParaRPr lang="en-NZ" sz="2400" dirty="0" smtClean="0">
              <a:solidFill>
                <a:schemeClr val="bg1"/>
              </a:solidFill>
            </a:endParaRPr>
          </a:p>
          <a:p>
            <a:endParaRPr lang="en-NZ" sz="1200" dirty="0" smtClean="0">
              <a:solidFill>
                <a:schemeClr val="bg1"/>
              </a:solidFill>
            </a:endParaRPr>
          </a:p>
          <a:p>
            <a:pPr lvl="3"/>
            <a:r>
              <a:rPr lang="en-NZ" sz="1400" dirty="0" smtClean="0">
                <a:solidFill>
                  <a:schemeClr val="bg1"/>
                </a:solidFill>
              </a:rPr>
              <a:t>“There </a:t>
            </a:r>
            <a:r>
              <a:rPr lang="en-NZ" sz="1400" dirty="0" smtClean="0">
                <a:solidFill>
                  <a:schemeClr val="bg1"/>
                </a:solidFill>
              </a:rPr>
              <a:t>is only one constant, one universal. It is the only real </a:t>
            </a:r>
            <a:r>
              <a:rPr lang="en-NZ" sz="1400" dirty="0" smtClean="0">
                <a:solidFill>
                  <a:schemeClr val="bg1"/>
                </a:solidFill>
              </a:rPr>
              <a:t>truth - causality</a:t>
            </a:r>
            <a:r>
              <a:rPr lang="en-NZ" sz="1400" dirty="0" smtClean="0">
                <a:solidFill>
                  <a:schemeClr val="bg1"/>
                </a:solidFill>
              </a:rPr>
              <a:t>. Action, reaction. Cause and effect</a:t>
            </a:r>
            <a:r>
              <a:rPr lang="en-NZ" sz="1400" dirty="0" smtClean="0">
                <a:solidFill>
                  <a:schemeClr val="bg1"/>
                </a:solidFill>
              </a:rPr>
              <a:t>.”</a:t>
            </a:r>
          </a:p>
          <a:p>
            <a:pPr lvl="3"/>
            <a:endParaRPr lang="en-NZ" sz="1200" dirty="0" smtClean="0">
              <a:solidFill>
                <a:schemeClr val="bg1"/>
              </a:solidFill>
            </a:endParaRPr>
          </a:p>
          <a:p>
            <a:pPr lvl="3"/>
            <a:endParaRPr lang="en-NZ" sz="1200" dirty="0" smtClean="0">
              <a:solidFill>
                <a:schemeClr val="bg1"/>
              </a:solidFill>
            </a:endParaRPr>
          </a:p>
          <a:p>
            <a:pPr lvl="3"/>
            <a:endParaRPr lang="en-NZ" sz="1400" dirty="0" smtClean="0">
              <a:solidFill>
                <a:schemeClr val="bg1"/>
              </a:solidFill>
            </a:endParaRPr>
          </a:p>
          <a:p>
            <a:pPr lvl="3"/>
            <a:r>
              <a:rPr lang="en-NZ" sz="1400" dirty="0" smtClean="0">
                <a:solidFill>
                  <a:schemeClr val="bg1"/>
                </a:solidFill>
              </a:rPr>
              <a:t>“Everything begins with choice</a:t>
            </a:r>
            <a:r>
              <a:rPr lang="en-NZ" sz="1400" dirty="0" smtClean="0">
                <a:solidFill>
                  <a:schemeClr val="bg1"/>
                </a:solidFill>
              </a:rPr>
              <a:t>.”</a:t>
            </a:r>
          </a:p>
          <a:p>
            <a:pPr lvl="3"/>
            <a:endParaRPr lang="en-NZ" sz="1200" dirty="0" smtClean="0">
              <a:solidFill>
                <a:schemeClr val="bg1"/>
              </a:solidFill>
            </a:endParaRPr>
          </a:p>
          <a:p>
            <a:pPr lvl="3"/>
            <a:endParaRPr lang="en-NZ" sz="1200" dirty="0" smtClean="0">
              <a:solidFill>
                <a:schemeClr val="bg1"/>
              </a:solidFill>
            </a:endParaRPr>
          </a:p>
          <a:p>
            <a:pPr lvl="3"/>
            <a:endParaRPr lang="en-NZ" sz="1400" dirty="0" smtClean="0">
              <a:solidFill>
                <a:schemeClr val="bg1"/>
              </a:solidFill>
            </a:endParaRPr>
          </a:p>
          <a:p>
            <a:pPr lvl="3"/>
            <a:r>
              <a:rPr lang="en-NZ" sz="1400" dirty="0" smtClean="0">
                <a:solidFill>
                  <a:schemeClr val="bg1"/>
                </a:solidFill>
              </a:rPr>
              <a:t>“No. Wrong. Choice is an illusion. And this is the nature of the universe. We struggle against it. We fight to deny it. But it is, of course, pretense. It is a lie. Beneath our poised appearance, the truth is, we are completely out of control. Causality. There is no escape from it. We are forever slaves to it</a:t>
            </a:r>
            <a:r>
              <a:rPr lang="en-NZ" sz="1400" dirty="0" smtClean="0">
                <a:solidFill>
                  <a:schemeClr val="bg1"/>
                </a:solidFill>
              </a:rPr>
              <a:t>.”</a:t>
            </a:r>
          </a:p>
          <a:p>
            <a:pPr lvl="3"/>
            <a:endParaRPr lang="en-NZ" sz="1200" dirty="0" smtClean="0">
              <a:solidFill>
                <a:schemeClr val="bg1"/>
              </a:solidFill>
            </a:endParaRPr>
          </a:p>
          <a:p>
            <a:pPr lvl="3"/>
            <a:endParaRPr lang="en-NZ" sz="1400" dirty="0" smtClean="0">
              <a:solidFill>
                <a:schemeClr val="bg1"/>
              </a:solidFill>
            </a:endParaRPr>
          </a:p>
          <a:p>
            <a:pPr lvl="3"/>
            <a:r>
              <a:rPr lang="en-NZ" sz="1400" dirty="0" smtClean="0">
                <a:solidFill>
                  <a:schemeClr val="bg1"/>
                </a:solidFill>
              </a:rPr>
              <a:t>Just a few minutes later, the Merovingian’s wife, Persephone, betrays him.</a:t>
            </a:r>
          </a:p>
          <a:p>
            <a:pPr lvl="3"/>
            <a:endParaRPr lang="en-NZ" dirty="0" smtClean="0">
              <a:solidFill>
                <a:schemeClr val="bg1"/>
              </a:solidFill>
            </a:endParaRPr>
          </a:p>
          <a:p>
            <a:pPr lvl="3"/>
            <a:r>
              <a:rPr lang="en-NZ" sz="1400" dirty="0" smtClean="0">
                <a:solidFill>
                  <a:schemeClr val="bg1"/>
                </a:solidFill>
              </a:rPr>
              <a:t>“</a:t>
            </a:r>
            <a:r>
              <a:rPr lang="en-NZ" sz="1400" dirty="0" smtClean="0">
                <a:solidFill>
                  <a:schemeClr val="bg1"/>
                </a:solidFill>
              </a:rPr>
              <a:t>Persephone, how </a:t>
            </a:r>
            <a:r>
              <a:rPr lang="en-NZ" sz="1400" dirty="0" smtClean="0">
                <a:solidFill>
                  <a:schemeClr val="bg1"/>
                </a:solidFill>
              </a:rPr>
              <a:t>could you do this? You betray me</a:t>
            </a:r>
            <a:r>
              <a:rPr lang="en-NZ" sz="1400" dirty="0" smtClean="0">
                <a:solidFill>
                  <a:schemeClr val="bg1"/>
                </a:solidFill>
              </a:rPr>
              <a:t>.”</a:t>
            </a:r>
          </a:p>
          <a:p>
            <a:pPr lvl="3"/>
            <a:endParaRPr lang="en-NZ" sz="1400" dirty="0" smtClean="0">
              <a:solidFill>
                <a:schemeClr val="bg1"/>
              </a:solidFill>
            </a:endParaRPr>
          </a:p>
          <a:p>
            <a:pPr lvl="3"/>
            <a:endParaRPr lang="en-NZ" sz="1400" dirty="0" smtClean="0">
              <a:solidFill>
                <a:schemeClr val="bg1"/>
              </a:solidFill>
            </a:endParaRPr>
          </a:p>
          <a:p>
            <a:pPr lvl="3"/>
            <a:r>
              <a:rPr lang="en-NZ" sz="1400" dirty="0" smtClean="0">
                <a:solidFill>
                  <a:schemeClr val="bg1"/>
                </a:solidFill>
              </a:rPr>
              <a:t>“Cause and effect, my love.”</a:t>
            </a:r>
            <a:endParaRPr lang="en-NZ" sz="1400" dirty="0" smtClean="0">
              <a:solidFill>
                <a:schemeClr val="bg1"/>
              </a:solidFill>
            </a:endParaRPr>
          </a:p>
        </p:txBody>
      </p:sp>
      <p:pic>
        <p:nvPicPr>
          <p:cNvPr id="4" name="Picture 3" descr="matrix Merovingian.jpg"/>
          <p:cNvPicPr>
            <a:picLocks noChangeAspect="1"/>
          </p:cNvPicPr>
          <p:nvPr/>
        </p:nvPicPr>
        <p:blipFill>
          <a:blip r:embed="rId4" cstate="print"/>
          <a:stretch>
            <a:fillRect/>
          </a:stretch>
        </p:blipFill>
        <p:spPr>
          <a:xfrm>
            <a:off x="323528" y="1925368"/>
            <a:ext cx="936104" cy="927568"/>
          </a:xfrm>
          <a:prstGeom prst="rect">
            <a:avLst/>
          </a:prstGeom>
        </p:spPr>
      </p:pic>
      <p:pic>
        <p:nvPicPr>
          <p:cNvPr id="6" name="Picture 5" descr="matrix Morpheus.png"/>
          <p:cNvPicPr>
            <a:picLocks noChangeAspect="1"/>
          </p:cNvPicPr>
          <p:nvPr/>
        </p:nvPicPr>
        <p:blipFill>
          <a:blip r:embed="rId5" cstate="print"/>
          <a:stretch>
            <a:fillRect/>
          </a:stretch>
        </p:blipFill>
        <p:spPr>
          <a:xfrm>
            <a:off x="4067944" y="2492896"/>
            <a:ext cx="1298351" cy="1089571"/>
          </a:xfrm>
          <a:prstGeom prst="rect">
            <a:avLst/>
          </a:prstGeom>
        </p:spPr>
      </p:pic>
      <p:pic>
        <p:nvPicPr>
          <p:cNvPr id="8" name="Picture 7" descr="matrix Merovingian.jpg"/>
          <p:cNvPicPr>
            <a:picLocks noChangeAspect="1"/>
          </p:cNvPicPr>
          <p:nvPr/>
        </p:nvPicPr>
        <p:blipFill>
          <a:blip r:embed="rId4" cstate="print"/>
          <a:stretch>
            <a:fillRect/>
          </a:stretch>
        </p:blipFill>
        <p:spPr>
          <a:xfrm>
            <a:off x="323528" y="3645024"/>
            <a:ext cx="936104" cy="927568"/>
          </a:xfrm>
          <a:prstGeom prst="rect">
            <a:avLst/>
          </a:prstGeom>
        </p:spPr>
      </p:pic>
      <p:pic>
        <p:nvPicPr>
          <p:cNvPr id="9" name="Picture 8" descr="matrix Merovingian.jpg"/>
          <p:cNvPicPr>
            <a:picLocks noChangeAspect="1"/>
          </p:cNvPicPr>
          <p:nvPr/>
        </p:nvPicPr>
        <p:blipFill>
          <a:blip r:embed="rId4" cstate="print"/>
          <a:stretch>
            <a:fillRect/>
          </a:stretch>
        </p:blipFill>
        <p:spPr>
          <a:xfrm>
            <a:off x="323528" y="5085184"/>
            <a:ext cx="936104" cy="927568"/>
          </a:xfrm>
          <a:prstGeom prst="rect">
            <a:avLst/>
          </a:prstGeom>
        </p:spPr>
      </p:pic>
      <p:pic>
        <p:nvPicPr>
          <p:cNvPr id="10" name="Picture 9" descr="matrix Persephone.png"/>
          <p:cNvPicPr>
            <a:picLocks noChangeAspect="1"/>
          </p:cNvPicPr>
          <p:nvPr/>
        </p:nvPicPr>
        <p:blipFill>
          <a:blip r:embed="rId6" cstate="print"/>
          <a:stretch>
            <a:fillRect/>
          </a:stretch>
        </p:blipFill>
        <p:spPr>
          <a:xfrm>
            <a:off x="3779912" y="5733256"/>
            <a:ext cx="1117300" cy="1039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animEffect transition="in" filter="fade">
                                      <p:cBhvr>
                                        <p:cTn id="23" dur="500"/>
                                        <p:tgtEl>
                                          <p:spTgt spid="7">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13" end="13"/>
                                            </p:txEl>
                                          </p:spTgt>
                                        </p:tgtEl>
                                        <p:attrNameLst>
                                          <p:attrName>style.visibility</p:attrName>
                                        </p:attrNameLst>
                                      </p:cBhvr>
                                      <p:to>
                                        <p:strVal val="visible"/>
                                      </p:to>
                                    </p:set>
                                    <p:animEffect transition="in" filter="fade">
                                      <p:cBhvr>
                                        <p:cTn id="31" dur="500"/>
                                        <p:tgtEl>
                                          <p:spTgt spid="7">
                                            <p:txEl>
                                              <p:pRg st="13" end="1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5" end="15"/>
                                            </p:txEl>
                                          </p:spTgt>
                                        </p:tgtEl>
                                        <p:attrNameLst>
                                          <p:attrName>style.visibility</p:attrName>
                                        </p:attrNameLst>
                                      </p:cBhvr>
                                      <p:to>
                                        <p:strVal val="visible"/>
                                      </p:to>
                                    </p:set>
                                    <p:animEffect transition="in" filter="fade">
                                      <p:cBhvr>
                                        <p:cTn id="36" dur="500"/>
                                        <p:tgtEl>
                                          <p:spTgt spid="7">
                                            <p:txEl>
                                              <p:pRg st="15" end="1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18" end="18"/>
                                            </p:txEl>
                                          </p:spTgt>
                                        </p:tgtEl>
                                        <p:attrNameLst>
                                          <p:attrName>style.visibility</p:attrName>
                                        </p:attrNameLst>
                                      </p:cBhvr>
                                      <p:to>
                                        <p:strVal val="visible"/>
                                      </p:to>
                                    </p:set>
                                    <p:animEffect transition="in" filter="fade">
                                      <p:cBhvr>
                                        <p:cTn id="44" dur="500"/>
                                        <p:tgtEl>
                                          <p:spTgt spid="7">
                                            <p:txEl>
                                              <p:pRg st="18" end="1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893647"/>
          </a:xfrm>
          <a:prstGeom prst="rect">
            <a:avLst/>
          </a:prstGeom>
          <a:noFill/>
        </p:spPr>
        <p:txBody>
          <a:bodyPr wrap="square" rtlCol="0">
            <a:spAutoFit/>
          </a:bodyPr>
          <a:lstStyle/>
          <a:p>
            <a:r>
              <a:rPr lang="en-NZ" sz="2400" b="1" dirty="0" smtClean="0">
                <a:solidFill>
                  <a:schemeClr val="bg1"/>
                </a:solidFill>
              </a:rPr>
              <a:t>Do we have free will?</a:t>
            </a:r>
            <a:endParaRPr lang="en-NZ" sz="2400" dirty="0" smtClean="0">
              <a:solidFill>
                <a:schemeClr val="bg1"/>
              </a:solidFill>
            </a:endParaRPr>
          </a:p>
          <a:p>
            <a:endParaRPr lang="en-NZ" sz="1200" dirty="0" smtClean="0">
              <a:solidFill>
                <a:schemeClr val="bg1"/>
              </a:solidFill>
            </a:endParaRPr>
          </a:p>
          <a:p>
            <a:r>
              <a:rPr lang="en-NZ" dirty="0" smtClean="0">
                <a:solidFill>
                  <a:schemeClr val="bg1"/>
                </a:solidFill>
              </a:rPr>
              <a:t>Phil and Sandy were heroin addicts, and they were out of money and out of drugs.</a:t>
            </a:r>
          </a:p>
          <a:p>
            <a:r>
              <a:rPr lang="en-NZ" dirty="0" smtClean="0">
                <a:solidFill>
                  <a:schemeClr val="bg1"/>
                </a:solidFill>
              </a:rPr>
              <a:t>Sandy drove them to a nice neighbourhood and waited in her car while Phil looked for an unoccupied house. He found one and then waited outside, smoking a cigarette and struggling with his decision.</a:t>
            </a:r>
          </a:p>
          <a:p>
            <a:r>
              <a:rPr lang="en-NZ" dirty="0" smtClean="0">
                <a:solidFill>
                  <a:schemeClr val="bg1"/>
                </a:solidFill>
              </a:rPr>
              <a:t>Eventually he went ahead and burgled the house. Jim Wallace and his team were watching and arrested Phil.</a:t>
            </a:r>
          </a:p>
          <a:p>
            <a:endParaRPr lang="en-NZ" dirty="0" smtClean="0">
              <a:solidFill>
                <a:schemeClr val="bg1"/>
              </a:solidFill>
            </a:endParaRPr>
          </a:p>
          <a:p>
            <a:r>
              <a:rPr lang="en-NZ" dirty="0" smtClean="0">
                <a:solidFill>
                  <a:schemeClr val="bg1"/>
                </a:solidFill>
              </a:rPr>
              <a:t>Phil had a family history of heroin users and had been using drugs from a young age. His father and brother were both drug addicts, and his father was a convicted residential burglar.</a:t>
            </a:r>
          </a:p>
          <a:p>
            <a:endParaRPr lang="en-NZ" dirty="0" smtClean="0">
              <a:solidFill>
                <a:schemeClr val="bg1"/>
              </a:solidFill>
            </a:endParaRPr>
          </a:p>
          <a:p>
            <a:r>
              <a:rPr lang="en-NZ" dirty="0" smtClean="0">
                <a:solidFill>
                  <a:schemeClr val="bg1"/>
                </a:solidFill>
              </a:rPr>
              <a:t>Did Phil have a choice to commit the burglary? Given his upbringing, his history of drug addiction, and the fact that he hesitated before committing the crime and was still high at the time, did he really have the option to freely choose to commit the crime?</a:t>
            </a:r>
          </a:p>
          <a:p>
            <a:r>
              <a:rPr lang="en-NZ" dirty="0" smtClean="0">
                <a:solidFill>
                  <a:schemeClr val="bg1"/>
                </a:solidFill>
              </a:rPr>
              <a:t>Or was Phil’s “decision” dictated by a series of physical events </a:t>
            </a:r>
            <a:r>
              <a:rPr lang="en-NZ" dirty="0" smtClean="0">
                <a:solidFill>
                  <a:schemeClr val="bg1"/>
                </a:solidFill>
              </a:rPr>
              <a:t>caused by </a:t>
            </a:r>
            <a:r>
              <a:rPr lang="en-NZ" dirty="0" smtClean="0">
                <a:solidFill>
                  <a:schemeClr val="bg1"/>
                </a:solidFill>
              </a:rPr>
              <a:t>uncontrollable chemical reactions in his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500"/>
                                        <p:tgtEl>
                                          <p:spTgt spid="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animEffect transition="in" filter="fade">
                                      <p:cBhvr>
                                        <p:cTn id="2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893647"/>
          </a:xfrm>
          <a:prstGeom prst="rect">
            <a:avLst/>
          </a:prstGeom>
          <a:noFill/>
        </p:spPr>
        <p:txBody>
          <a:bodyPr wrap="square" rtlCol="0">
            <a:spAutoFit/>
          </a:bodyPr>
          <a:lstStyle/>
          <a:p>
            <a:r>
              <a:rPr lang="en-NZ" sz="2400" b="1" dirty="0" smtClean="0">
                <a:solidFill>
                  <a:schemeClr val="bg1"/>
                </a:solidFill>
              </a:rPr>
              <a:t>Do we have free will?</a:t>
            </a:r>
            <a:endParaRPr lang="en-NZ" sz="2400" dirty="0" smtClean="0">
              <a:solidFill>
                <a:schemeClr val="bg1"/>
              </a:solidFill>
            </a:endParaRPr>
          </a:p>
          <a:p>
            <a:endParaRPr lang="en-NZ" sz="1200" dirty="0" smtClean="0">
              <a:solidFill>
                <a:schemeClr val="bg1"/>
              </a:solidFill>
            </a:endParaRPr>
          </a:p>
          <a:p>
            <a:r>
              <a:rPr lang="en-NZ" dirty="0" smtClean="0">
                <a:solidFill>
                  <a:schemeClr val="bg1"/>
                </a:solidFill>
              </a:rPr>
              <a:t>A jury </a:t>
            </a:r>
            <a:r>
              <a:rPr lang="en-NZ" dirty="0" smtClean="0">
                <a:solidFill>
                  <a:schemeClr val="bg1"/>
                </a:solidFill>
              </a:rPr>
              <a:t>assessed Phil’s </a:t>
            </a:r>
            <a:r>
              <a:rPr lang="en-NZ" dirty="0" smtClean="0">
                <a:solidFill>
                  <a:schemeClr val="bg1"/>
                </a:solidFill>
              </a:rPr>
              <a:t>situation and concluded that Phil made several, free, uncoerced decisions as he entered a house to burgle it.</a:t>
            </a:r>
          </a:p>
          <a:p>
            <a:r>
              <a:rPr lang="en-NZ" dirty="0" smtClean="0">
                <a:solidFill>
                  <a:schemeClr val="bg1"/>
                </a:solidFill>
              </a:rPr>
              <a:t>Phil’s upbringing and drug history were not considered to excuse Phil from </a:t>
            </a:r>
            <a:r>
              <a:rPr lang="en-NZ" dirty="0" smtClean="0">
                <a:solidFill>
                  <a:schemeClr val="bg1"/>
                </a:solidFill>
              </a:rPr>
              <a:t>the responsibility </a:t>
            </a:r>
            <a:r>
              <a:rPr lang="en-NZ" dirty="0" smtClean="0">
                <a:solidFill>
                  <a:schemeClr val="bg1"/>
                </a:solidFill>
              </a:rPr>
              <a:t>of his own choices.</a:t>
            </a:r>
          </a:p>
          <a:p>
            <a:endParaRPr lang="en-NZ" dirty="0" smtClean="0">
              <a:solidFill>
                <a:schemeClr val="bg1"/>
              </a:solidFill>
            </a:endParaRPr>
          </a:p>
          <a:p>
            <a:r>
              <a:rPr lang="en-NZ" dirty="0" smtClean="0">
                <a:solidFill>
                  <a:schemeClr val="bg1"/>
                </a:solidFill>
              </a:rPr>
              <a:t>If determinism is true and our physical past and the laws of nature are the only reasons behind our actions, our efforts to rightly praise or blame the actions of people is a nonsensical endeavour; our efforts at justice seem equally pointless.</a:t>
            </a:r>
          </a:p>
          <a:p>
            <a:endParaRPr lang="en-NZ" dirty="0" smtClean="0">
              <a:solidFill>
                <a:schemeClr val="bg1"/>
              </a:solidFill>
            </a:endParaRPr>
          </a:p>
          <a:p>
            <a:r>
              <a:rPr lang="en-NZ" dirty="0" smtClean="0">
                <a:solidFill>
                  <a:schemeClr val="bg1"/>
                </a:solidFill>
              </a:rPr>
              <a:t>In 1978, the Supreme Court (of US) said, “a deterministic view of human conduct” is “inconsistent with the underlying precepts of our criminal justice system.” The Court said that “belief in freedom of the human will and a consequent ability and duty of the normal individual to choose between good and evil” is the “’universal and persistent’ foundation stone in our system of law, and particularly in our approach to punishment, sentencing, and incarceration.”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247317"/>
          </a:xfrm>
          <a:prstGeom prst="rect">
            <a:avLst/>
          </a:prstGeom>
          <a:noFill/>
        </p:spPr>
        <p:txBody>
          <a:bodyPr wrap="square" rtlCol="0">
            <a:spAutoFit/>
          </a:bodyPr>
          <a:lstStyle/>
          <a:p>
            <a:r>
              <a:rPr lang="en-NZ" sz="2400" b="1" dirty="0" smtClean="0">
                <a:solidFill>
                  <a:schemeClr val="bg1"/>
                </a:solidFill>
              </a:rPr>
              <a:t>Do we have free will?</a:t>
            </a:r>
          </a:p>
          <a:p>
            <a:endParaRPr lang="en-NZ" sz="1200" dirty="0" smtClean="0">
              <a:solidFill>
                <a:schemeClr val="bg1"/>
              </a:solidFill>
            </a:endParaRPr>
          </a:p>
          <a:p>
            <a:r>
              <a:rPr lang="en-NZ" dirty="0" smtClean="0">
                <a:solidFill>
                  <a:schemeClr val="bg1"/>
                </a:solidFill>
              </a:rPr>
              <a:t>Having free will means:</a:t>
            </a:r>
          </a:p>
          <a:p>
            <a:r>
              <a:rPr lang="en-NZ" dirty="0" smtClean="0">
                <a:solidFill>
                  <a:schemeClr val="bg1"/>
                </a:solidFill>
              </a:rPr>
              <a:t>- We have responsibility for our actions.</a:t>
            </a:r>
          </a:p>
          <a:p>
            <a:pPr>
              <a:buFontTx/>
              <a:buChar char="-"/>
            </a:pPr>
            <a:r>
              <a:rPr lang="en-NZ" dirty="0" smtClean="0">
                <a:solidFill>
                  <a:schemeClr val="bg1"/>
                </a:solidFill>
              </a:rPr>
              <a:t> We can be creative. Freedom means we have the ability to truly create.</a:t>
            </a:r>
          </a:p>
          <a:p>
            <a:pPr>
              <a:buFontTx/>
              <a:buChar char="-"/>
            </a:pPr>
            <a:r>
              <a:rPr lang="en-NZ" dirty="0" smtClean="0">
                <a:solidFill>
                  <a:schemeClr val="bg1"/>
                </a:solidFill>
              </a:rPr>
              <a:t> We can freely choose to love others.</a:t>
            </a:r>
          </a:p>
          <a:p>
            <a:pPr>
              <a:buFontTx/>
              <a:buChar char="-"/>
            </a:pPr>
            <a:r>
              <a:rPr lang="en-NZ" dirty="0" smtClean="0">
                <a:solidFill>
                  <a:schemeClr val="bg1"/>
                </a:solidFill>
              </a:rPr>
              <a:t> We can rationally think and freely reason between different perspectives.</a:t>
            </a:r>
          </a:p>
          <a:p>
            <a:pPr>
              <a:buFontTx/>
              <a:buChar char="-"/>
            </a:pPr>
            <a:endParaRPr lang="en-NZ" dirty="0" smtClean="0">
              <a:solidFill>
                <a:schemeClr val="bg1"/>
              </a:solidFill>
            </a:endParaRPr>
          </a:p>
          <a:p>
            <a:endParaRPr lang="en-NZ" dirty="0" smtClean="0">
              <a:solidFill>
                <a:schemeClr val="bg1"/>
              </a:solidFill>
            </a:endParaRPr>
          </a:p>
          <a:p>
            <a:r>
              <a:rPr lang="en-NZ" dirty="0" smtClean="0">
                <a:solidFill>
                  <a:schemeClr val="bg1"/>
                </a:solidFill>
              </a:rPr>
              <a:t>If determinism is true:</a:t>
            </a:r>
          </a:p>
          <a:p>
            <a:pPr>
              <a:buFontTx/>
              <a:buChar char="-"/>
            </a:pPr>
            <a:r>
              <a:rPr lang="en-NZ" dirty="0" smtClean="0">
                <a:solidFill>
                  <a:schemeClr val="bg1"/>
                </a:solidFill>
              </a:rPr>
              <a:t> We are not responsible for our actions. As philosopher Sam Harris puts it, we are just biochemical puppets.</a:t>
            </a:r>
          </a:p>
          <a:p>
            <a:pPr>
              <a:buFontTx/>
              <a:buChar char="-"/>
            </a:pPr>
            <a:r>
              <a:rPr lang="en-NZ" dirty="0" smtClean="0">
                <a:solidFill>
                  <a:schemeClr val="bg1"/>
                </a:solidFill>
              </a:rPr>
              <a:t> We have no creativity, just like a robot cannot be creative.</a:t>
            </a:r>
          </a:p>
          <a:p>
            <a:pPr>
              <a:buFontTx/>
              <a:buChar char="-"/>
            </a:pPr>
            <a:r>
              <a:rPr lang="en-NZ" dirty="0" smtClean="0">
                <a:solidFill>
                  <a:schemeClr val="bg1"/>
                </a:solidFill>
              </a:rPr>
              <a:t> Any “love” we show is just a result of neurons firing in our </a:t>
            </a:r>
            <a:r>
              <a:rPr lang="en-NZ" dirty="0" smtClean="0">
                <a:solidFill>
                  <a:schemeClr val="bg1"/>
                </a:solidFill>
              </a:rPr>
              <a:t>brains, devoid of meaning.</a:t>
            </a:r>
            <a:endParaRPr lang="en-NZ" dirty="0" smtClean="0">
              <a:solidFill>
                <a:schemeClr val="bg1"/>
              </a:solidFill>
            </a:endParaRPr>
          </a:p>
          <a:p>
            <a:pPr>
              <a:buFontTx/>
              <a:buChar char="-"/>
            </a:pPr>
            <a:r>
              <a:rPr lang="en-NZ" dirty="0" smtClean="0">
                <a:solidFill>
                  <a:schemeClr val="bg1"/>
                </a:solidFill>
              </a:rPr>
              <a:t> We only react rather than reason. We cannot rationally choose true beliefs.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500"/>
                                        <p:tgtEl>
                                          <p:spTgt spid="7">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3" end="13"/>
                                            </p:txEl>
                                          </p:spTgt>
                                        </p:tgtEl>
                                        <p:attrNameLst>
                                          <p:attrName>style.visibility</p:attrName>
                                        </p:attrNameLst>
                                      </p:cBhvr>
                                      <p:to>
                                        <p:strVal val="visible"/>
                                      </p:to>
                                    </p:set>
                                    <p:animEffect transition="in" filter="fade">
                                      <p:cBhvr>
                                        <p:cTn id="52"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247317"/>
          </a:xfrm>
          <a:prstGeom prst="rect">
            <a:avLst/>
          </a:prstGeom>
          <a:noFill/>
        </p:spPr>
        <p:txBody>
          <a:bodyPr wrap="square" rtlCol="0">
            <a:spAutoFit/>
          </a:bodyPr>
          <a:lstStyle/>
          <a:p>
            <a:r>
              <a:rPr lang="en-NZ" sz="2400" b="1" dirty="0" smtClean="0">
                <a:solidFill>
                  <a:schemeClr val="bg1"/>
                </a:solidFill>
              </a:rPr>
              <a:t>Do we have free will?</a:t>
            </a:r>
          </a:p>
          <a:p>
            <a:endParaRPr lang="en-NZ" sz="1200" dirty="0" smtClean="0">
              <a:solidFill>
                <a:schemeClr val="bg1"/>
              </a:solidFill>
            </a:endParaRPr>
          </a:p>
          <a:p>
            <a:r>
              <a:rPr lang="en-NZ" dirty="0" smtClean="0">
                <a:solidFill>
                  <a:schemeClr val="accent3">
                    <a:lumMod val="75000"/>
                  </a:schemeClr>
                </a:solidFill>
              </a:rPr>
              <a:t>Having free will means:</a:t>
            </a:r>
          </a:p>
          <a:p>
            <a:r>
              <a:rPr lang="en-NZ" dirty="0" smtClean="0">
                <a:solidFill>
                  <a:schemeClr val="bg1"/>
                </a:solidFill>
              </a:rPr>
              <a:t>- We have responsibility for our actions.</a:t>
            </a:r>
          </a:p>
          <a:p>
            <a:pPr>
              <a:buFontTx/>
              <a:buChar char="-"/>
            </a:pPr>
            <a:r>
              <a:rPr lang="en-NZ" dirty="0" smtClean="0">
                <a:solidFill>
                  <a:schemeClr val="bg1"/>
                </a:solidFill>
              </a:rPr>
              <a:t> We can be creative. Freedom means we have the ability to truly create.</a:t>
            </a:r>
          </a:p>
          <a:p>
            <a:pPr>
              <a:buFontTx/>
              <a:buChar char="-"/>
            </a:pPr>
            <a:r>
              <a:rPr lang="en-NZ" dirty="0" smtClean="0">
                <a:solidFill>
                  <a:schemeClr val="bg1"/>
                </a:solidFill>
              </a:rPr>
              <a:t> We can freely choose to love others.</a:t>
            </a:r>
          </a:p>
          <a:p>
            <a:pPr>
              <a:buFontTx/>
              <a:buChar char="-"/>
            </a:pPr>
            <a:r>
              <a:rPr lang="en-NZ" dirty="0" smtClean="0">
                <a:solidFill>
                  <a:schemeClr val="bg1"/>
                </a:solidFill>
              </a:rPr>
              <a:t> </a:t>
            </a:r>
            <a:r>
              <a:rPr lang="en-NZ" dirty="0" smtClean="0">
                <a:solidFill>
                  <a:schemeClr val="accent3">
                    <a:lumMod val="75000"/>
                  </a:schemeClr>
                </a:solidFill>
              </a:rPr>
              <a:t>We can rationally think and freely reason between different perspectives.</a:t>
            </a:r>
          </a:p>
          <a:p>
            <a:pPr>
              <a:buFontTx/>
              <a:buChar char="-"/>
            </a:pPr>
            <a:endParaRPr lang="en-NZ" dirty="0" smtClean="0">
              <a:solidFill>
                <a:schemeClr val="bg1"/>
              </a:solidFill>
            </a:endParaRPr>
          </a:p>
          <a:p>
            <a:endParaRPr lang="en-NZ" dirty="0" smtClean="0">
              <a:solidFill>
                <a:schemeClr val="bg1"/>
              </a:solidFill>
            </a:endParaRPr>
          </a:p>
          <a:p>
            <a:r>
              <a:rPr lang="en-NZ" dirty="0" smtClean="0">
                <a:solidFill>
                  <a:srgbClr val="FF0000"/>
                </a:solidFill>
              </a:rPr>
              <a:t>If determinism is true:</a:t>
            </a:r>
          </a:p>
          <a:p>
            <a:pPr>
              <a:buFontTx/>
              <a:buChar char="-"/>
            </a:pPr>
            <a:r>
              <a:rPr lang="en-NZ" dirty="0" smtClean="0">
                <a:solidFill>
                  <a:schemeClr val="bg1"/>
                </a:solidFill>
              </a:rPr>
              <a:t> We are not responsible for our actions. As philosopher Sam Harris puts it, we are just biochemical puppets.</a:t>
            </a:r>
          </a:p>
          <a:p>
            <a:pPr>
              <a:buFontTx/>
              <a:buChar char="-"/>
            </a:pPr>
            <a:r>
              <a:rPr lang="en-NZ" dirty="0" smtClean="0">
                <a:solidFill>
                  <a:schemeClr val="bg1"/>
                </a:solidFill>
              </a:rPr>
              <a:t> We have no creativity, just like a robot cannot be creative.</a:t>
            </a:r>
          </a:p>
          <a:p>
            <a:pPr>
              <a:buFontTx/>
              <a:buChar char="-"/>
            </a:pPr>
            <a:r>
              <a:rPr lang="en-NZ" dirty="0" smtClean="0">
                <a:solidFill>
                  <a:schemeClr val="bg1"/>
                </a:solidFill>
              </a:rPr>
              <a:t> Any “love” we show is just a result of neurons firing in our </a:t>
            </a:r>
            <a:r>
              <a:rPr lang="en-NZ" dirty="0" smtClean="0">
                <a:solidFill>
                  <a:schemeClr val="bg1"/>
                </a:solidFill>
              </a:rPr>
              <a:t>brains, devoid of meaning.</a:t>
            </a:r>
            <a:endParaRPr lang="en-NZ" dirty="0" smtClean="0">
              <a:solidFill>
                <a:schemeClr val="bg1"/>
              </a:solidFill>
            </a:endParaRPr>
          </a:p>
          <a:p>
            <a:pPr>
              <a:buFontTx/>
              <a:buChar char="-"/>
            </a:pPr>
            <a:r>
              <a:rPr lang="en-NZ" dirty="0" smtClean="0">
                <a:solidFill>
                  <a:schemeClr val="bg1"/>
                </a:solidFill>
              </a:rPr>
              <a:t> </a:t>
            </a:r>
            <a:r>
              <a:rPr lang="en-NZ" dirty="0" smtClean="0">
                <a:solidFill>
                  <a:srgbClr val="FF0000"/>
                </a:solidFill>
              </a:rPr>
              <a:t>We only react rather than reason. We cannot rationally choose true beliefs.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696744" cy="5555367"/>
          </a:xfrm>
          <a:prstGeom prst="rect">
            <a:avLst/>
          </a:prstGeom>
          <a:noFill/>
        </p:spPr>
        <p:txBody>
          <a:bodyPr wrap="square" rtlCol="0">
            <a:spAutoFit/>
          </a:bodyPr>
          <a:lstStyle/>
          <a:p>
            <a:r>
              <a:rPr lang="en-NZ" sz="2400" b="1" dirty="0" smtClean="0">
                <a:solidFill>
                  <a:schemeClr val="bg1"/>
                </a:solidFill>
              </a:rPr>
              <a:t>Determinism is self-defeating</a:t>
            </a:r>
          </a:p>
          <a:p>
            <a:endParaRPr lang="en-NZ" sz="1100" dirty="0" smtClean="0">
              <a:solidFill>
                <a:schemeClr val="bg1"/>
              </a:solidFill>
            </a:endParaRPr>
          </a:p>
          <a:p>
            <a:r>
              <a:rPr lang="en-NZ" sz="1600" dirty="0" smtClean="0">
                <a:solidFill>
                  <a:schemeClr val="bg1"/>
                </a:solidFill>
              </a:rPr>
              <a:t>"Free will is an illusion. Our wills are simply not of our own making. Thoughts and intentions emerge from background causes of which we are unaware and over which we exert no conscious control." </a:t>
            </a:r>
            <a:r>
              <a:rPr lang="en-NZ" sz="1600" dirty="0" smtClean="0">
                <a:solidFill>
                  <a:schemeClr val="bg1"/>
                </a:solidFill>
              </a:rPr>
              <a:t>- Sam Harris (philosopher and neuroscientist).</a:t>
            </a:r>
            <a:endParaRPr lang="en-NZ" sz="1600" dirty="0" smtClean="0">
              <a:solidFill>
                <a:schemeClr val="bg1"/>
              </a:solidFill>
            </a:endParaRPr>
          </a:p>
          <a:p>
            <a:endParaRPr lang="en-NZ" sz="1200" dirty="0" smtClean="0">
              <a:solidFill>
                <a:schemeClr val="bg1"/>
              </a:solidFill>
            </a:endParaRPr>
          </a:p>
          <a:p>
            <a:r>
              <a:rPr lang="en-NZ" sz="1600" dirty="0" smtClean="0">
                <a:solidFill>
                  <a:schemeClr val="bg1"/>
                </a:solidFill>
              </a:rPr>
              <a:t>If determinism is true, then anyone who thinks that determinism is true did not come to that belief rationally. Their belief was dictated through the physical constraints of their brain chemistry, genes, upbringing, and environment. </a:t>
            </a:r>
          </a:p>
          <a:p>
            <a:endParaRPr lang="en-NZ" sz="1200" dirty="0" smtClean="0">
              <a:solidFill>
                <a:schemeClr val="bg1"/>
              </a:solidFill>
            </a:endParaRPr>
          </a:p>
          <a:p>
            <a:r>
              <a:rPr lang="en-NZ" sz="1600" dirty="0" smtClean="0">
                <a:solidFill>
                  <a:schemeClr val="bg1"/>
                </a:solidFill>
              </a:rPr>
              <a:t>If our thoughts are not rational, then why should we believe them? What is there about firing neurons simply following the laws of physics that inspires us to trust them? How do we decide which thoughts are illogical and which are rational?</a:t>
            </a:r>
          </a:p>
          <a:p>
            <a:endParaRPr lang="en-NZ" sz="1200" dirty="0" smtClean="0">
              <a:solidFill>
                <a:schemeClr val="bg1"/>
              </a:solidFill>
            </a:endParaRPr>
          </a:p>
          <a:p>
            <a:r>
              <a:rPr lang="en-NZ" sz="1600" dirty="0" smtClean="0">
                <a:solidFill>
                  <a:schemeClr val="bg1"/>
                </a:solidFill>
              </a:rPr>
              <a:t>"For a materialist, the laws of physics determine everything we think and do. If that's the case - if we are mere meat machines without free will - then we have no justification to believe anything we think, including any thought that atheism is true. As meat machines completely determined by the laws of physics, we cannot reason; we can only react." - Frank Turek</a:t>
            </a:r>
          </a:p>
        </p:txBody>
      </p:sp>
      <p:pic>
        <p:nvPicPr>
          <p:cNvPr id="4" name="Picture 3" descr="Sam-Harris.jpg"/>
          <p:cNvPicPr>
            <a:picLocks noChangeAspect="1"/>
          </p:cNvPicPr>
          <p:nvPr/>
        </p:nvPicPr>
        <p:blipFill>
          <a:blip r:embed="rId4" cstate="print"/>
          <a:stretch>
            <a:fillRect/>
          </a:stretch>
        </p:blipFill>
        <p:spPr>
          <a:xfrm>
            <a:off x="6876256" y="1628800"/>
            <a:ext cx="2092341" cy="2035572"/>
          </a:xfrm>
          <a:prstGeom prst="rect">
            <a:avLst/>
          </a:prstGeom>
        </p:spPr>
      </p:pic>
      <p:pic>
        <p:nvPicPr>
          <p:cNvPr id="6" name="Picture 5" descr="frank turek.jpg"/>
          <p:cNvPicPr>
            <a:picLocks noChangeAspect="1"/>
          </p:cNvPicPr>
          <p:nvPr/>
        </p:nvPicPr>
        <p:blipFill>
          <a:blip r:embed="rId5" cstate="print"/>
          <a:stretch>
            <a:fillRect/>
          </a:stretch>
        </p:blipFill>
        <p:spPr>
          <a:xfrm>
            <a:off x="6948264" y="4725144"/>
            <a:ext cx="1949202" cy="1949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fade">
                                      <p:cBhvr>
                                        <p:cTn id="20" dur="500"/>
                                        <p:tgtEl>
                                          <p:spTgt spid="7">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192688" cy="3831818"/>
          </a:xfrm>
          <a:prstGeom prst="rect">
            <a:avLst/>
          </a:prstGeom>
          <a:noFill/>
        </p:spPr>
        <p:txBody>
          <a:bodyPr wrap="square" rtlCol="0">
            <a:spAutoFit/>
          </a:bodyPr>
          <a:lstStyle/>
          <a:p>
            <a:r>
              <a:rPr lang="en-NZ" sz="2400" b="1" dirty="0" smtClean="0">
                <a:solidFill>
                  <a:schemeClr val="bg1"/>
                </a:solidFill>
              </a:rPr>
              <a:t>Determinism is self-defeating</a:t>
            </a:r>
          </a:p>
          <a:p>
            <a:endParaRPr lang="en-NZ" sz="1100" dirty="0" smtClean="0">
              <a:solidFill>
                <a:schemeClr val="bg1"/>
              </a:solidFill>
            </a:endParaRPr>
          </a:p>
          <a:p>
            <a:r>
              <a:rPr lang="en-NZ" sz="1600" dirty="0" smtClean="0">
                <a:solidFill>
                  <a:schemeClr val="bg1"/>
                </a:solidFill>
              </a:rPr>
              <a:t>“Naturalism is fatally flawed. It undermines the foundations of the very rationality that is needed to construct or understand or believe in any kind of argument whatsoever, including those that are used to defend naturalism. It therefore doesn’t simply shoot itself in the foot, which is painful; it shoots itself in the brain, which is fatal.” – John Lennox</a:t>
            </a:r>
          </a:p>
          <a:p>
            <a:endParaRPr lang="en-NZ" sz="1600" dirty="0" smtClean="0">
              <a:solidFill>
                <a:schemeClr val="bg1"/>
              </a:solidFill>
            </a:endParaRPr>
          </a:p>
          <a:p>
            <a:endParaRPr lang="en-NZ" sz="1600" dirty="0" smtClean="0">
              <a:solidFill>
                <a:schemeClr val="bg1"/>
              </a:solidFill>
            </a:endParaRPr>
          </a:p>
          <a:p>
            <a:r>
              <a:rPr lang="en-NZ" sz="1600" dirty="0" smtClean="0">
                <a:solidFill>
                  <a:schemeClr val="bg1"/>
                </a:solidFill>
              </a:rPr>
              <a:t>Between free will and determinism, a free will position is the only </a:t>
            </a:r>
            <a:r>
              <a:rPr lang="en-NZ" sz="1600" dirty="0" smtClean="0">
                <a:solidFill>
                  <a:schemeClr val="bg1"/>
                </a:solidFill>
              </a:rPr>
              <a:t>position that </a:t>
            </a:r>
            <a:r>
              <a:rPr lang="en-NZ" sz="1600" dirty="0" smtClean="0">
                <a:solidFill>
                  <a:schemeClr val="bg1"/>
                </a:solidFill>
              </a:rPr>
              <a:t>is intellectually </a:t>
            </a:r>
            <a:r>
              <a:rPr lang="en-NZ" sz="1600" dirty="0" smtClean="0">
                <a:solidFill>
                  <a:schemeClr val="bg1"/>
                </a:solidFill>
              </a:rPr>
              <a:t>defensible </a:t>
            </a:r>
            <a:r>
              <a:rPr lang="en-NZ" sz="1600" dirty="0" smtClean="0">
                <a:solidFill>
                  <a:schemeClr val="bg1"/>
                </a:solidFill>
              </a:rPr>
              <a:t>because it stands on a foundation of reality.</a:t>
            </a:r>
          </a:p>
          <a:p>
            <a:endParaRPr lang="en-NZ" sz="1600" dirty="0" smtClean="0">
              <a:solidFill>
                <a:schemeClr val="bg1"/>
              </a:solidFill>
            </a:endParaRPr>
          </a:p>
          <a:p>
            <a:r>
              <a:rPr lang="en-NZ" sz="1600" dirty="0" smtClean="0">
                <a:solidFill>
                  <a:schemeClr val="bg1"/>
                </a:solidFill>
              </a:rPr>
              <a:t>Determinism seeks to deny the reality of our conscious minds and </a:t>
            </a:r>
            <a:r>
              <a:rPr lang="en-NZ" sz="1600" dirty="0" smtClean="0">
                <a:solidFill>
                  <a:schemeClr val="bg1"/>
                </a:solidFill>
              </a:rPr>
              <a:t>our persistent</a:t>
            </a:r>
            <a:r>
              <a:rPr lang="en-NZ" sz="1600" dirty="0" smtClean="0">
                <a:solidFill>
                  <a:schemeClr val="bg1"/>
                </a:solidFill>
              </a:rPr>
              <a:t>, practical experience of making free choices </a:t>
            </a:r>
            <a:r>
              <a:rPr lang="en-NZ" sz="1600" dirty="0" smtClean="0">
                <a:solidFill>
                  <a:schemeClr val="bg1"/>
                </a:solidFill>
              </a:rPr>
              <a:t>everyday.</a:t>
            </a:r>
            <a:endParaRPr lang="en-NZ" sz="1600" dirty="0" smtClean="0">
              <a:solidFill>
                <a:schemeClr val="bg1"/>
              </a:solidFill>
            </a:endParaRPr>
          </a:p>
        </p:txBody>
      </p:sp>
      <p:pic>
        <p:nvPicPr>
          <p:cNvPr id="8" name="Picture 7" descr="john lennox.jpeg"/>
          <p:cNvPicPr>
            <a:picLocks noChangeAspect="1"/>
          </p:cNvPicPr>
          <p:nvPr/>
        </p:nvPicPr>
        <p:blipFill>
          <a:blip r:embed="rId4" cstate="print"/>
          <a:stretch>
            <a:fillRect/>
          </a:stretch>
        </p:blipFill>
        <p:spPr>
          <a:xfrm>
            <a:off x="6444208" y="1844824"/>
            <a:ext cx="2276872"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52451</TotalTime>
  <Words>2728</Words>
  <Application>Microsoft Office PowerPoint</Application>
  <PresentationFormat>On-screen Show (4:3)</PresentationFormat>
  <Paragraphs>196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Free Will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Jono</dc:creator>
  <cp:lastModifiedBy>Jono</cp:lastModifiedBy>
  <cp:revision>687</cp:revision>
  <dcterms:created xsi:type="dcterms:W3CDTF">2021-03-06T03:58:54Z</dcterms:created>
  <dcterms:modified xsi:type="dcterms:W3CDTF">2021-06-06T02:56:31Z</dcterms:modified>
</cp:coreProperties>
</file>