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4" name="Shape 17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/>
          <p:nvPr>
            <p:ph type="sldNum" sz="quarter" idx="2"/>
          </p:nvPr>
        </p:nvSpPr>
        <p:spPr>
          <a:xfrm>
            <a:off x="23228300" y="12979400"/>
            <a:ext cx="393700" cy="469900"/>
          </a:xfrm>
          <a:prstGeom prst="rect">
            <a:avLst/>
          </a:prstGeom>
        </p:spPr>
        <p:txBody>
          <a:bodyPr anchor="ctr"/>
          <a:lstStyle>
            <a:lvl1pPr defTabSz="825500">
              <a:defRPr sz="22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Line"/>
          <p:cNvSpPr/>
          <p:nvPr/>
        </p:nvSpPr>
        <p:spPr>
          <a:xfrm>
            <a:off x="762000" y="3606800"/>
            <a:ext cx="22860000" cy="0"/>
          </a:xfrm>
          <a:prstGeom prst="line">
            <a:avLst/>
          </a:prstGeom>
          <a:ln w="12700">
            <a:solidFill>
              <a:srgbClr val="7996B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4" name="Line"/>
          <p:cNvSpPr/>
          <p:nvPr/>
        </p:nvSpPr>
        <p:spPr>
          <a:xfrm>
            <a:off x="762000" y="3683000"/>
            <a:ext cx="22860000" cy="0"/>
          </a:xfrm>
          <a:prstGeom prst="line">
            <a:avLst/>
          </a:prstGeom>
          <a:ln w="12700">
            <a:solidFill>
              <a:srgbClr val="7996B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5" name="Title Text"/>
          <p:cNvSpPr txBox="1"/>
          <p:nvPr>
            <p:ph type="title"/>
          </p:nvPr>
        </p:nvSpPr>
        <p:spPr>
          <a:xfrm>
            <a:off x="673100" y="622300"/>
            <a:ext cx="23050500" cy="2870200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100000"/>
              </a:lnSpc>
              <a:defRPr b="0" spc="-180" sz="9000">
                <a:solidFill>
                  <a:srgbClr val="314864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6" name="Body Level One…"/>
          <p:cNvSpPr txBox="1"/>
          <p:nvPr>
            <p:ph type="body" idx="1"/>
          </p:nvPr>
        </p:nvSpPr>
        <p:spPr>
          <a:xfrm>
            <a:off x="673100" y="4191000"/>
            <a:ext cx="23050500" cy="8890000"/>
          </a:xfrm>
          <a:prstGeom prst="rect">
            <a:avLst/>
          </a:prstGeom>
        </p:spPr>
        <p:txBody>
          <a:bodyPr anchor="ctr"/>
          <a:lstStyle>
            <a:lvl1pPr marL="736600" indent="-736600" defTabSz="825500">
              <a:lnSpc>
                <a:spcPct val="100000"/>
              </a:lnSpc>
              <a:spcBef>
                <a:spcPts val="5900"/>
              </a:spcBef>
              <a:buClr>
                <a:srgbClr val="5C86B9"/>
              </a:buClr>
              <a:buSzPct val="70000"/>
              <a:buFont typeface="Zapf Dingbats"/>
              <a:buChar char="✤"/>
              <a:defRPr sz="52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473200" indent="-736600" defTabSz="825500">
              <a:lnSpc>
                <a:spcPct val="100000"/>
              </a:lnSpc>
              <a:spcBef>
                <a:spcPts val="5900"/>
              </a:spcBef>
              <a:buClr>
                <a:srgbClr val="5C86B9"/>
              </a:buClr>
              <a:buSzPct val="70000"/>
              <a:buFont typeface="Zapf Dingbats"/>
              <a:buChar char="✤"/>
              <a:defRPr sz="52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2209800" indent="-736600" defTabSz="825500">
              <a:lnSpc>
                <a:spcPct val="100000"/>
              </a:lnSpc>
              <a:spcBef>
                <a:spcPts val="5900"/>
              </a:spcBef>
              <a:buClr>
                <a:srgbClr val="5C86B9"/>
              </a:buClr>
              <a:buSzPct val="70000"/>
              <a:buFont typeface="Zapf Dingbats"/>
              <a:buChar char="✤"/>
              <a:defRPr sz="52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946400" indent="-736600" defTabSz="825500">
              <a:lnSpc>
                <a:spcPct val="100000"/>
              </a:lnSpc>
              <a:spcBef>
                <a:spcPts val="5900"/>
              </a:spcBef>
              <a:buClr>
                <a:srgbClr val="5C86B9"/>
              </a:buClr>
              <a:buSzPct val="70000"/>
              <a:buFont typeface="Zapf Dingbats"/>
              <a:buChar char="✤"/>
              <a:defRPr sz="52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683000" indent="-736600" defTabSz="825500">
              <a:lnSpc>
                <a:spcPct val="100000"/>
              </a:lnSpc>
              <a:spcBef>
                <a:spcPts val="5900"/>
              </a:spcBef>
              <a:buClr>
                <a:srgbClr val="5C86B9"/>
              </a:buClr>
              <a:buSzPct val="70000"/>
              <a:buFont typeface="Zapf Dingbats"/>
              <a:buChar char="✤"/>
              <a:defRPr sz="52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 txBox="1"/>
          <p:nvPr>
            <p:ph type="sldNum" sz="quarter" idx="2"/>
          </p:nvPr>
        </p:nvSpPr>
        <p:spPr>
          <a:xfrm>
            <a:off x="23228300" y="12979400"/>
            <a:ext cx="393700" cy="469900"/>
          </a:xfrm>
          <a:prstGeom prst="rect">
            <a:avLst/>
          </a:prstGeom>
        </p:spPr>
        <p:txBody>
          <a:bodyPr anchor="ctr"/>
          <a:lstStyle>
            <a:lvl1pPr defTabSz="825500">
              <a:defRPr sz="2200">
                <a:solidFill>
                  <a:srgbClr val="31486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Behold, My Serva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Behold, My Servant</a:t>
            </a:r>
          </a:p>
        </p:txBody>
      </p:sp>
      <p:sp>
        <p:nvSpPr>
          <p:cNvPr id="177" name="Jeff Coleman, 20 February 2022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Jeff Coleman, 20 February 2022</a:t>
            </a:r>
          </a:p>
        </p:txBody>
      </p:sp>
      <p:sp>
        <p:nvSpPr>
          <p:cNvPr id="178" name="Isaiah 42-44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Isaiah 42-44</a:t>
            </a:r>
          </a:p>
        </p:txBody>
      </p:sp>
      <p:pic>
        <p:nvPicPr>
          <p:cNvPr id="179" name="FFNZ Logo (Words).jpeg" descr="FFNZ Logo (Words)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61865" y="2713658"/>
            <a:ext cx="4254623" cy="2530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Cavy Logo Border.png" descr="Cavy Logo Bord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782146" y="318670"/>
            <a:ext cx="5358390" cy="2211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Ap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Application</a:t>
            </a:r>
          </a:p>
        </p:txBody>
      </p:sp>
      <p:sp>
        <p:nvSpPr>
          <p:cNvPr id="219" name="Isaiah 42-44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Isaiah 42-44</a:t>
            </a:r>
          </a:p>
        </p:txBody>
      </p:sp>
      <p:sp>
        <p:nvSpPr>
          <p:cNvPr id="220" name="Understand the biblical stor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5760" indent="-365760">
              <a:defRPr sz="7000"/>
            </a:pPr>
            <a:r>
              <a:t>Understand the biblical story.</a:t>
            </a:r>
          </a:p>
          <a:p>
            <a:pPr marL="365760" indent="-365760">
              <a:defRPr sz="7000"/>
            </a:pPr>
            <a:r>
              <a:t>Celebrate God’s undeserved grace.</a:t>
            </a:r>
          </a:p>
          <a:p>
            <a:pPr marL="365760" indent="-365760">
              <a:defRPr sz="7000"/>
            </a:pPr>
            <a:r>
              <a:t>Take full advantage of the New Covenant.</a:t>
            </a:r>
          </a:p>
          <a:p>
            <a:pPr marL="365760" indent="-365760">
              <a:defRPr sz="7000"/>
            </a:pPr>
            <a:r>
              <a:t>Take your place as a servant among God’s people.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Discussion Ques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Discussion Questions</a:t>
            </a:r>
          </a:p>
        </p:txBody>
      </p:sp>
      <p:sp>
        <p:nvSpPr>
          <p:cNvPr id="223" name="Isaiah 42-44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Isaiah 42-44</a:t>
            </a:r>
          </a:p>
        </p:txBody>
      </p:sp>
      <p:sp>
        <p:nvSpPr>
          <p:cNvPr id="224" name="What New Testament passages come to mind as we think of Yeshua as God’s Servan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5760" indent="-365760">
              <a:defRPr sz="7000"/>
            </a:pPr>
            <a:r>
              <a:t>What New Testament passages come to mind as we think of Yeshua as God’s Servant?</a:t>
            </a:r>
          </a:p>
          <a:p>
            <a:pPr marL="365760" indent="-365760">
              <a:defRPr sz="7000"/>
            </a:pPr>
            <a:r>
              <a:t>Why is God’s grace so important?</a:t>
            </a:r>
          </a:p>
          <a:p>
            <a:pPr marL="365760" indent="-365760">
              <a:defRPr sz="7000"/>
            </a:pPr>
            <a:r>
              <a:t>What is the New Covenant? Are we really recipients of the New Covenant? What about Israel?</a:t>
            </a:r>
          </a:p>
          <a:p>
            <a:pPr marL="365760" indent="-365760">
              <a:defRPr sz="7000"/>
            </a:pPr>
            <a:r>
              <a:t>How is God calling you to be a servant?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Isaiah at a Glance"/>
          <p:cNvGraphicFramePr/>
          <p:nvPr/>
        </p:nvGraphicFramePr>
        <p:xfrm>
          <a:off x="658060" y="406421"/>
          <a:ext cx="23080581" cy="12689541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{EEE7283C-3CF3-47DC-8721-378D4A62B228}</a:tableStyleId>
              </a:tblPr>
              <a:tblGrid>
                <a:gridCol w="3932926"/>
                <a:gridCol w="19134952"/>
              </a:tblGrid>
              <a:tr h="1304028">
                <a:tc gridSpan="2">
                  <a:txBody>
                    <a:bodyPr/>
                    <a:lstStyle/>
                    <a:p>
                      <a:pPr defTabSz="8255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80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Isaiah at a Glance</a:t>
                      </a:r>
                    </a:p>
                  </a:txBody>
                  <a:tcPr marL="50800" marR="50800" marT="50800" marB="50800" anchor="ctr" anchorCtr="0" horzOverflow="overflow">
                    <a:lnL/>
                    <a:lnR/>
                    <a:lnT/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/>
                </a:tc>
              </a:tr>
              <a:tr h="253480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5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Book Theme</a:t>
                      </a:r>
                    </a:p>
                  </a:txBody>
                  <a:tcPr marL="127000" marR="127000" marT="127000" marB="1270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8255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500">
                          <a:solidFill>
                            <a:srgbClr val="FFFFFF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Salvation for Israel and the Nations through the Messianic King-Servant-Conqueror</a:t>
                      </a:r>
                    </a:p>
                  </a:txBody>
                  <a:tcPr marL="127000" marR="127000" marT="127000" marB="1270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3271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5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</a:t>
                      </a:r>
                    </a:p>
                  </a:txBody>
                  <a:tcPr marL="127000" marR="127000" marT="127000" marB="1270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8255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500">
                          <a:solidFill>
                            <a:srgbClr val="FFFFFF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Isaiah</a:t>
                      </a:r>
                    </a:p>
                  </a:txBody>
                  <a:tcPr marL="127000" marR="127000" marT="127000" marB="1270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3271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5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Recipients</a:t>
                      </a:r>
                    </a:p>
                  </a:txBody>
                  <a:tcPr marL="127000" marR="127000" marT="127000" marB="1270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8255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500">
                          <a:solidFill>
                            <a:srgbClr val="FFFFFF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Judah and Jerusalem</a:t>
                      </a:r>
                    </a:p>
                  </a:txBody>
                  <a:tcPr marL="127000" marR="127000" marT="127000" marB="1270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3271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5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Date</a:t>
                      </a:r>
                    </a:p>
                  </a:txBody>
                  <a:tcPr marL="127000" marR="127000" marT="127000" marB="1270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8255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500">
                          <a:solidFill>
                            <a:srgbClr val="FFFFFF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739-681 bc</a:t>
                      </a:r>
                    </a:p>
                  </a:txBody>
                  <a:tcPr marL="127000" marR="127000" marT="127000" marB="1270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73898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5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Message</a:t>
                      </a:r>
                    </a:p>
                  </a:txBody>
                  <a:tcPr marL="127000" marR="127000" marT="127000" marB="1270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825500">
                        <a:defRPr sz="5500">
                          <a:latin typeface="Palatino"/>
                          <a:ea typeface="Palatino"/>
                          <a:cs typeface="Palatino"/>
                          <a:sym typeface="Palatino"/>
                        </a:defRPr>
                      </a:pPr>
                      <a:r>
                        <a:t>The Messianic </a:t>
                      </a:r>
                      <a:r>
                        <a:rPr u="sng"/>
                        <a:t>King</a:t>
                      </a:r>
                      <a:r>
                        <a:t> will rule in righteousness over a righteous remnant of Israel and the nations, but first he must become a </a:t>
                      </a:r>
                      <a:r>
                        <a:rPr u="sng"/>
                        <a:t>Servant</a:t>
                      </a:r>
                      <a:r>
                        <a:t> who provides righteousness for the remnant and a </a:t>
                      </a:r>
                      <a:r>
                        <a:rPr u="sng"/>
                        <a:t>Conquerer</a:t>
                      </a:r>
                      <a:r>
                        <a:t> who defeats the remnant’s enemies.</a:t>
                      </a:r>
                    </a:p>
                  </a:txBody>
                  <a:tcPr marL="127000" marR="127000" marT="127000" marB="1270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Isaiah’s Three Big Segments"/>
          <p:cNvGraphicFramePr/>
          <p:nvPr/>
        </p:nvGraphicFramePr>
        <p:xfrm>
          <a:off x="1099927" y="656618"/>
          <a:ext cx="22247646" cy="11950485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{EEE7283C-3CF3-47DC-8721-378D4A62B228}</a:tableStyleId>
              </a:tblPr>
              <a:tblGrid>
                <a:gridCol w="8522625"/>
                <a:gridCol w="13661520"/>
              </a:tblGrid>
              <a:tr h="1778000">
                <a:tc gridSpan="2">
                  <a:txBody>
                    <a:bodyPr/>
                    <a:lstStyle/>
                    <a:p>
                      <a:pPr defTabSz="8255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0000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Isaiah’s Three Big Segments</a:t>
                      </a:r>
                    </a:p>
                  </a:txBody>
                  <a:tcPr marL="50800" marR="50800" marT="50800" marB="50800" anchor="ctr" anchorCtr="0" horzOverflow="overflow">
                    <a:lnL/>
                    <a:lnR/>
                    <a:lnT/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/>
                </a:tc>
              </a:tr>
              <a:tr h="2611664">
                <a:tc>
                  <a:txBody>
                    <a:bodyPr/>
                    <a:lstStyle/>
                    <a:p>
                      <a:pPr defTabSz="647700">
                        <a:tabLst>
                          <a:tab pos="12827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9000">
                          <a:solidFill>
                            <a:srgbClr val="FFFFFF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Chapters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647700">
                        <a:tabLst>
                          <a:tab pos="12827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9000">
                          <a:solidFill>
                            <a:srgbClr val="FFFFFF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Segment Theme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2668440">
                <a:tc>
                  <a:txBody>
                    <a:bodyPr/>
                    <a:lstStyle/>
                    <a:p>
                      <a:pPr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9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1-39</a:t>
                      </a:r>
                    </a:p>
                  </a:txBody>
                  <a:tcPr marL="63500" marR="63500" marT="63500" marB="635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EEEBE2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9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Messianic King</a:t>
                      </a:r>
                    </a:p>
                  </a:txBody>
                  <a:tcPr marL="63500" marR="63500" marT="63500" marB="635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2668440">
                <a:tc>
                  <a:txBody>
                    <a:bodyPr/>
                    <a:lstStyle/>
                    <a:p>
                      <a:pPr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9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40-55</a:t>
                      </a:r>
                    </a:p>
                  </a:txBody>
                  <a:tcPr marL="63500" marR="63500" marT="63500" marB="635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EEEBE2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9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Messianic Servant</a:t>
                      </a:r>
                    </a:p>
                  </a:txBody>
                  <a:tcPr marL="63500" marR="63500" marT="63500" marB="635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2668440">
                <a:tc>
                  <a:txBody>
                    <a:bodyPr/>
                    <a:lstStyle/>
                    <a:p>
                      <a:pPr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9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56-66</a:t>
                      </a:r>
                    </a:p>
                  </a:txBody>
                  <a:tcPr marL="63500" marR="63500" marT="63500" marB="635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EEEBE2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9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Messianic Conqueror</a:t>
                      </a:r>
                    </a:p>
                  </a:txBody>
                  <a:tcPr marL="63500" marR="63500" marT="63500" marB="635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Messianic Servant — Isaiah 40-55"/>
          <p:cNvGraphicFramePr/>
          <p:nvPr/>
        </p:nvGraphicFramePr>
        <p:xfrm>
          <a:off x="1380784" y="253305"/>
          <a:ext cx="21685932" cy="13163395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{33BA23B1-9221-436E-865A-0063620EA4FD}</a:tableStyleId>
              </a:tblPr>
              <a:tblGrid>
                <a:gridCol w="5454304"/>
                <a:gridCol w="16168126"/>
              </a:tblGrid>
              <a:tr h="1155312">
                <a:tc gridSpan="2">
                  <a:txBody>
                    <a:bodyPr/>
                    <a:lstStyle/>
                    <a:p>
                      <a:pPr defTabSz="8255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7000">
                          <a:solidFill>
                            <a:srgbClr val="FFFFFF"/>
                          </a:solidFill>
                        </a:rPr>
                        <a:t>Messianic Servant — Isaiah 40-55</a:t>
                      </a:r>
                    </a:p>
                  </a:txBody>
                  <a:tcPr marL="50800" marR="50800" marT="50800" marB="50800" anchor="ctr" anchorCtr="0" horzOverflow="overflow">
                    <a:lnL/>
                    <a:lnR/>
                    <a:lnT/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/>
                </a:tc>
              </a:tr>
              <a:tr h="84702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4500">
                          <a:solidFill>
                            <a:srgbClr val="FFFFFF"/>
                          </a:solidFill>
                        </a:rPr>
                        <a:t>Chapters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650E4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4500">
                          <a:solidFill>
                            <a:srgbClr val="FFFFFF"/>
                          </a:solidFill>
                        </a:rPr>
                        <a:t>Chapter Themes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650E48"/>
                    </a:solidFill>
                  </a:tcPr>
                </a:tc>
              </a:tr>
              <a:tr h="69830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500">
                          <a:solidFill>
                            <a:srgbClr val="FFFFFF"/>
                          </a:solidFill>
                        </a:rPr>
                        <a:t>40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500"/>
                        <a:t>Comfort My People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69830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500">
                          <a:solidFill>
                            <a:srgbClr val="FFFFFF"/>
                          </a:solidFill>
                        </a:rPr>
                        <a:t>41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500"/>
                        <a:t>Fear Not, Worm Israel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69830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500">
                          <a:solidFill>
                            <a:srgbClr val="FFFFFF"/>
                          </a:solidFill>
                        </a:rPr>
                        <a:t>42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500"/>
                        <a:t>Behold, My Servant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69830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500">
                          <a:solidFill>
                            <a:srgbClr val="FFFFFF"/>
                          </a:solidFill>
                        </a:rPr>
                        <a:t>43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500"/>
                        <a:t>A New Exodus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69830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500">
                          <a:solidFill>
                            <a:srgbClr val="FFFFFF"/>
                          </a:solidFill>
                        </a:rPr>
                        <a:t>44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500"/>
                        <a:t>The Folly of Idolatry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69830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500">
                          <a:solidFill>
                            <a:srgbClr val="FFFFFF"/>
                          </a:solidFill>
                        </a:rPr>
                        <a:t>45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500">
                          <a:solidFill>
                            <a:srgbClr val="000000"/>
                          </a:solidFill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69830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500">
                          <a:solidFill>
                            <a:srgbClr val="FFFFFF"/>
                          </a:solidFill>
                        </a:rPr>
                        <a:t>46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500">
                          <a:solidFill>
                            <a:srgbClr val="000000"/>
                          </a:solidFill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69830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500">
                          <a:solidFill>
                            <a:srgbClr val="FFFFFF"/>
                          </a:solidFill>
                        </a:rPr>
                        <a:t>47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500">
                          <a:solidFill>
                            <a:srgbClr val="000000"/>
                          </a:solidFill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69830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500">
                          <a:solidFill>
                            <a:srgbClr val="FFFFFF"/>
                          </a:solidFill>
                        </a:rPr>
                        <a:t>48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500">
                          <a:solidFill>
                            <a:srgbClr val="000000"/>
                          </a:solidFill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69830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500">
                          <a:solidFill>
                            <a:srgbClr val="FFFFFF"/>
                          </a:solidFill>
                        </a:rPr>
                        <a:t>49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500">
                          <a:solidFill>
                            <a:srgbClr val="000000"/>
                          </a:solidFill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69830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500">
                          <a:solidFill>
                            <a:srgbClr val="FFFFFF"/>
                          </a:solidFill>
                        </a:rPr>
                        <a:t>50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500">
                          <a:solidFill>
                            <a:srgbClr val="000000"/>
                          </a:solidFill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69830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500">
                          <a:solidFill>
                            <a:srgbClr val="FFFFFF"/>
                          </a:solidFill>
                        </a:rPr>
                        <a:t>51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500">
                          <a:solidFill>
                            <a:srgbClr val="000000"/>
                          </a:solidFill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69830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500">
                          <a:solidFill>
                            <a:srgbClr val="FFFFFF"/>
                          </a:solidFill>
                        </a:rPr>
                        <a:t>52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500">
                          <a:solidFill>
                            <a:srgbClr val="000000"/>
                          </a:solidFill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69830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500">
                          <a:solidFill>
                            <a:srgbClr val="FFFFFF"/>
                          </a:solidFill>
                        </a:rPr>
                        <a:t>53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500">
                          <a:solidFill>
                            <a:srgbClr val="000000"/>
                          </a:solidFill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69830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500">
                          <a:solidFill>
                            <a:srgbClr val="FFFFFF"/>
                          </a:solidFill>
                        </a:rPr>
                        <a:t>54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500">
                          <a:solidFill>
                            <a:srgbClr val="000000"/>
                          </a:solidFill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69830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500">
                          <a:solidFill>
                            <a:srgbClr val="FFFFFF"/>
                          </a:solidFill>
                        </a:rPr>
                        <a:t>55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500">
                          <a:solidFill>
                            <a:srgbClr val="000000"/>
                          </a:solidFill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Behold My Serva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Behold My Servant</a:t>
            </a:r>
          </a:p>
        </p:txBody>
      </p:sp>
      <p:sp>
        <p:nvSpPr>
          <p:cNvPr id="189" name="Isaiah 42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Isaiah 42</a:t>
            </a:r>
          </a:p>
        </p:txBody>
      </p:sp>
      <p:sp>
        <p:nvSpPr>
          <p:cNvPr id="190" name="Presentation of Yahweh’s Servant (vv. 1-4)…"/>
          <p:cNvSpPr txBox="1"/>
          <p:nvPr>
            <p:ph type="body" idx="1"/>
          </p:nvPr>
        </p:nvSpPr>
        <p:spPr>
          <a:xfrm>
            <a:off x="1206500" y="3607629"/>
            <a:ext cx="21971000" cy="9537761"/>
          </a:xfrm>
          <a:prstGeom prst="rect">
            <a:avLst/>
          </a:prstGeom>
        </p:spPr>
        <p:txBody>
          <a:bodyPr/>
          <a:lstStyle/>
          <a:p>
            <a:pPr>
              <a:defRPr sz="8000"/>
            </a:pPr>
            <a:r>
              <a:t>Presentation of Yahweh’s Servant (vv. 1-4)</a:t>
            </a:r>
          </a:p>
          <a:p>
            <a:pPr>
              <a:defRPr sz="8000"/>
            </a:pPr>
            <a:r>
              <a:t>Commissioning of Yahweh’s Servant (vv. 5-9)</a:t>
            </a:r>
          </a:p>
          <a:p>
            <a:pPr>
              <a:defRPr sz="8000"/>
            </a:pPr>
            <a:r>
              <a:t>Nations’ New Song (vv. 10-13)</a:t>
            </a:r>
          </a:p>
          <a:p>
            <a:pPr>
              <a:defRPr sz="8000"/>
            </a:pPr>
            <a:r>
              <a:t>New Way for the Blind (vv. 14-17)</a:t>
            </a:r>
          </a:p>
          <a:p>
            <a:pPr>
              <a:defRPr sz="8000"/>
            </a:pPr>
            <a:r>
              <a:t>Israel Deaf and Blind (vv. 18-25)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A New Exodu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New Exodus</a:t>
            </a:r>
          </a:p>
        </p:txBody>
      </p:sp>
      <p:sp>
        <p:nvSpPr>
          <p:cNvPr id="193" name="Isaiah 43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Isaiah 43</a:t>
            </a:r>
          </a:p>
        </p:txBody>
      </p:sp>
      <p:sp>
        <p:nvSpPr>
          <p:cNvPr id="194" name="Beloved Israel (vv. 1-7)…"/>
          <p:cNvSpPr txBox="1"/>
          <p:nvPr>
            <p:ph type="body" idx="1"/>
          </p:nvPr>
        </p:nvSpPr>
        <p:spPr>
          <a:xfrm>
            <a:off x="1206500" y="3607629"/>
            <a:ext cx="21971000" cy="9537761"/>
          </a:xfrm>
          <a:prstGeom prst="rect">
            <a:avLst/>
          </a:prstGeom>
        </p:spPr>
        <p:txBody>
          <a:bodyPr/>
          <a:lstStyle/>
          <a:p>
            <a:pPr marL="603504" indent="-603504" defTabSz="2413955">
              <a:spcBef>
                <a:spcPts val="4400"/>
              </a:spcBef>
              <a:defRPr sz="7919"/>
            </a:pPr>
            <a:r>
              <a:t>Beloved Israel (vv. 1-7)</a:t>
            </a:r>
          </a:p>
          <a:p>
            <a:pPr marL="603504" indent="-603504" defTabSz="2413955">
              <a:spcBef>
                <a:spcPts val="4400"/>
              </a:spcBef>
              <a:defRPr sz="7919"/>
            </a:pPr>
            <a:r>
              <a:t>Duelling Witnesses (vv. 8-13)</a:t>
            </a:r>
          </a:p>
          <a:p>
            <a:pPr marL="603504" indent="-603504" defTabSz="2413955">
              <a:spcBef>
                <a:spcPts val="4400"/>
              </a:spcBef>
              <a:defRPr sz="7919"/>
            </a:pPr>
            <a:r>
              <a:t>Babylonians on the Run (vv. 14-15)</a:t>
            </a:r>
          </a:p>
          <a:p>
            <a:pPr marL="603504" indent="-603504" defTabSz="2413955">
              <a:spcBef>
                <a:spcPts val="4400"/>
              </a:spcBef>
              <a:defRPr sz="7919"/>
            </a:pPr>
            <a:r>
              <a:t>A New Exodus (Is 43:16-21)</a:t>
            </a:r>
          </a:p>
          <a:p>
            <a:pPr marL="603504" indent="-603504" defTabSz="2413955">
              <a:spcBef>
                <a:spcPts val="4400"/>
              </a:spcBef>
              <a:defRPr sz="7919"/>
            </a:pPr>
            <a:r>
              <a:t>Weariness All Around (vv. 22-24)</a:t>
            </a:r>
          </a:p>
          <a:p>
            <a:pPr marL="603504" indent="-603504" defTabSz="2413955">
              <a:spcBef>
                <a:spcPts val="4400"/>
              </a:spcBef>
              <a:defRPr sz="7919"/>
            </a:pPr>
            <a:r>
              <a:t>Sins Blotted Out (vv. 25-28)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he Folly of Idolat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Folly of Idolatry</a:t>
            </a:r>
          </a:p>
        </p:txBody>
      </p:sp>
      <p:sp>
        <p:nvSpPr>
          <p:cNvPr id="197" name="Isaiah 44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Isaiah 44</a:t>
            </a:r>
          </a:p>
        </p:txBody>
      </p:sp>
      <p:sp>
        <p:nvSpPr>
          <p:cNvPr id="198" name="Spirit Poured Out on Israel (vv. 1-5)…"/>
          <p:cNvSpPr txBox="1"/>
          <p:nvPr>
            <p:ph type="body" idx="1"/>
          </p:nvPr>
        </p:nvSpPr>
        <p:spPr>
          <a:xfrm>
            <a:off x="1206500" y="3607629"/>
            <a:ext cx="21971000" cy="9537761"/>
          </a:xfrm>
          <a:prstGeom prst="rect">
            <a:avLst/>
          </a:prstGeom>
        </p:spPr>
        <p:txBody>
          <a:bodyPr/>
          <a:lstStyle/>
          <a:p>
            <a:pPr marL="445008" indent="-445008" defTabSz="1779987">
              <a:spcBef>
                <a:spcPts val="3200"/>
              </a:spcBef>
              <a:defRPr sz="5840"/>
            </a:pPr>
            <a:r>
              <a:t>Spirit Poured Out on Israel (vv. 1-5)</a:t>
            </a:r>
          </a:p>
          <a:p>
            <a:pPr marL="445008" indent="-445008" defTabSz="1779987">
              <a:spcBef>
                <a:spcPts val="3200"/>
              </a:spcBef>
              <a:defRPr sz="5840"/>
            </a:pPr>
            <a:r>
              <a:t>No God but Yahweh (vv. 6-8)</a:t>
            </a:r>
          </a:p>
          <a:p>
            <a:pPr marL="445008" indent="-445008" defTabSz="1779987">
              <a:spcBef>
                <a:spcPts val="3200"/>
              </a:spcBef>
              <a:defRPr sz="5840"/>
            </a:pPr>
            <a:r>
              <a:t>Shame for the Idol-Makers (vv. 9-11)</a:t>
            </a:r>
          </a:p>
          <a:p>
            <a:pPr marL="445008" indent="-445008" defTabSz="1779987">
              <a:spcBef>
                <a:spcPts val="3200"/>
              </a:spcBef>
              <a:defRPr sz="5840"/>
            </a:pPr>
            <a:r>
              <a:t>The Folly of Idolatry (vv. 12-17)</a:t>
            </a:r>
          </a:p>
          <a:p>
            <a:pPr marL="445008" indent="-445008" defTabSz="1779987">
              <a:spcBef>
                <a:spcPts val="3200"/>
              </a:spcBef>
              <a:defRPr sz="5840"/>
            </a:pPr>
            <a:r>
              <a:t>Deceived Hearts (vv. 18-20)</a:t>
            </a:r>
          </a:p>
          <a:p>
            <a:pPr marL="445008" indent="-445008" defTabSz="1779987">
              <a:spcBef>
                <a:spcPts val="3200"/>
              </a:spcBef>
              <a:defRPr sz="5840"/>
            </a:pPr>
            <a:r>
              <a:t>Return, for I Have Redeemed You (vv. 21-22)</a:t>
            </a:r>
          </a:p>
          <a:p>
            <a:pPr marL="445008" indent="-445008" defTabSz="1779987">
              <a:spcBef>
                <a:spcPts val="3200"/>
              </a:spcBef>
              <a:defRPr sz="5840"/>
            </a:pPr>
            <a:r>
              <a:t>Creation Sings (v. 23)</a:t>
            </a:r>
          </a:p>
          <a:p>
            <a:pPr marL="445008" indent="-445008" defTabSz="1779987">
              <a:spcBef>
                <a:spcPts val="3200"/>
              </a:spcBef>
              <a:defRPr sz="5840"/>
            </a:pPr>
            <a:r>
              <a:t>Yahweh’s Action Plan (vv. 24-28)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381599"/>
            <a:lumOff val="-17182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"/>
          <p:cNvSpPr/>
          <p:nvPr/>
        </p:nvSpPr>
        <p:spPr>
          <a:xfrm>
            <a:off x="12270861" y="7026289"/>
            <a:ext cx="14301357" cy="6708889"/>
          </a:xfrm>
          <a:prstGeom prst="rect">
            <a:avLst/>
          </a:prstGeom>
          <a:solidFill>
            <a:schemeClr val="accent6">
              <a:hueOff val="-539065"/>
              <a:satOff val="8416"/>
              <a:lumOff val="-2522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1" name="Rectangle"/>
          <p:cNvSpPr/>
          <p:nvPr/>
        </p:nvSpPr>
        <p:spPr>
          <a:xfrm>
            <a:off x="-2179939" y="7026289"/>
            <a:ext cx="14301357" cy="6708889"/>
          </a:xfrm>
          <a:prstGeom prst="rect">
            <a:avLst/>
          </a:prstGeom>
          <a:solidFill>
            <a:schemeClr val="accent5">
              <a:hueOff val="128995"/>
              <a:satOff val="10158"/>
              <a:lumOff val="-1382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2" name="Rectangle"/>
          <p:cNvSpPr/>
          <p:nvPr/>
        </p:nvSpPr>
        <p:spPr>
          <a:xfrm>
            <a:off x="-2179939" y="-13894"/>
            <a:ext cx="14301357" cy="6708888"/>
          </a:xfrm>
          <a:prstGeom prst="rect">
            <a:avLst/>
          </a:prstGeom>
          <a:solidFill>
            <a:schemeClr val="accent3">
              <a:hueOff val="552055"/>
              <a:lumOff val="-1254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3" name="Rectangle"/>
          <p:cNvSpPr/>
          <p:nvPr/>
        </p:nvSpPr>
        <p:spPr>
          <a:xfrm>
            <a:off x="12270861" y="-13894"/>
            <a:ext cx="14301357" cy="67088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4" name="Creation"/>
          <p:cNvSpPr txBox="1"/>
          <p:nvPr/>
        </p:nvSpPr>
        <p:spPr>
          <a:xfrm>
            <a:off x="2239777" y="2322263"/>
            <a:ext cx="6351779" cy="2036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0"/>
            </a:lvl1pPr>
          </a:lstStyle>
          <a:p>
            <a:pPr/>
            <a:r>
              <a:t>Creation</a:t>
            </a:r>
          </a:p>
        </p:txBody>
      </p:sp>
      <p:sp>
        <p:nvSpPr>
          <p:cNvPr id="205" name="Redemption"/>
          <p:cNvSpPr txBox="1"/>
          <p:nvPr/>
        </p:nvSpPr>
        <p:spPr>
          <a:xfrm>
            <a:off x="847159" y="9620165"/>
            <a:ext cx="9137016" cy="2036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0"/>
            </a:lvl1pPr>
          </a:lstStyle>
          <a:p>
            <a:pPr/>
            <a:r>
              <a:t>Redemption</a:t>
            </a:r>
          </a:p>
        </p:txBody>
      </p:sp>
      <p:sp>
        <p:nvSpPr>
          <p:cNvPr id="206" name="Restoration"/>
          <p:cNvSpPr txBox="1"/>
          <p:nvPr/>
        </p:nvSpPr>
        <p:spPr>
          <a:xfrm>
            <a:off x="14460214" y="9620165"/>
            <a:ext cx="8613649" cy="2036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0"/>
            </a:lvl1pPr>
          </a:lstStyle>
          <a:p>
            <a:pPr/>
            <a:r>
              <a:t>Restoration</a:t>
            </a:r>
          </a:p>
        </p:txBody>
      </p:sp>
      <p:sp>
        <p:nvSpPr>
          <p:cNvPr id="207" name="Line"/>
          <p:cNvSpPr/>
          <p:nvPr/>
        </p:nvSpPr>
        <p:spPr>
          <a:xfrm flipV="1">
            <a:off x="12192000" y="-111637"/>
            <a:ext cx="1" cy="16172111"/>
          </a:xfrm>
          <a:prstGeom prst="line">
            <a:avLst/>
          </a:prstGeom>
          <a:ln w="635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8" name="Line"/>
          <p:cNvSpPr/>
          <p:nvPr/>
        </p:nvSpPr>
        <p:spPr>
          <a:xfrm flipH="1" flipV="1">
            <a:off x="-314288" y="6857999"/>
            <a:ext cx="26806960" cy="2"/>
          </a:xfrm>
          <a:prstGeom prst="line">
            <a:avLst/>
          </a:prstGeom>
          <a:ln w="635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9" name="Fall"/>
          <p:cNvSpPr txBox="1"/>
          <p:nvPr/>
        </p:nvSpPr>
        <p:spPr>
          <a:xfrm>
            <a:off x="17426236" y="2322263"/>
            <a:ext cx="2681606" cy="2036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0"/>
            </a:lvl1pPr>
          </a:lstStyle>
          <a:p>
            <a:pPr/>
            <a:r>
              <a:t>Fall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lumOff val="1357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Biblical Covenants"/>
          <p:cNvSpPr txBox="1"/>
          <p:nvPr/>
        </p:nvSpPr>
        <p:spPr>
          <a:xfrm>
            <a:off x="1196048" y="5325109"/>
            <a:ext cx="21991905" cy="3065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0"/>
            </a:lvl1pPr>
          </a:lstStyle>
          <a:p>
            <a:pPr/>
            <a:r>
              <a:t>Biblical Covenants</a:t>
            </a:r>
          </a:p>
        </p:txBody>
      </p:sp>
      <p:sp>
        <p:nvSpPr>
          <p:cNvPr id="212" name="Abrahamic…"/>
          <p:cNvSpPr txBox="1"/>
          <p:nvPr/>
        </p:nvSpPr>
        <p:spPr>
          <a:xfrm>
            <a:off x="9076689" y="1711130"/>
            <a:ext cx="6230621" cy="2357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0000"/>
            </a:pPr>
            <a:r>
              <a:t>Abrahamic</a:t>
            </a:r>
          </a:p>
          <a:p>
            <a:pPr>
              <a:defRPr sz="5000"/>
            </a:pPr>
            <a:r>
              <a:t>Land Seed Blessing</a:t>
            </a:r>
          </a:p>
        </p:txBody>
      </p:sp>
      <p:sp>
        <p:nvSpPr>
          <p:cNvPr id="213" name="Mosaic…"/>
          <p:cNvSpPr txBox="1"/>
          <p:nvPr/>
        </p:nvSpPr>
        <p:spPr>
          <a:xfrm>
            <a:off x="18105075" y="1711130"/>
            <a:ext cx="4900296" cy="2357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0000"/>
            </a:pPr>
            <a:r>
              <a:t>Mosaic</a:t>
            </a:r>
          </a:p>
          <a:p>
            <a:pPr>
              <a:defRPr sz="5000"/>
            </a:pPr>
            <a:r>
              <a:t>Blessing Cursing</a:t>
            </a:r>
          </a:p>
        </p:txBody>
      </p:sp>
      <p:sp>
        <p:nvSpPr>
          <p:cNvPr id="214" name="Noahic…"/>
          <p:cNvSpPr txBox="1"/>
          <p:nvPr/>
        </p:nvSpPr>
        <p:spPr>
          <a:xfrm>
            <a:off x="2166664" y="1711130"/>
            <a:ext cx="4112261" cy="2357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0000"/>
            </a:pPr>
            <a:r>
              <a:t>Noahic</a:t>
            </a:r>
          </a:p>
          <a:p>
            <a:pPr>
              <a:defRPr sz="5000"/>
            </a:pPr>
            <a:r>
              <a:t>Rainbow</a:t>
            </a:r>
          </a:p>
        </p:txBody>
      </p:sp>
      <p:sp>
        <p:nvSpPr>
          <p:cNvPr id="215" name="Davidic…"/>
          <p:cNvSpPr txBox="1"/>
          <p:nvPr/>
        </p:nvSpPr>
        <p:spPr>
          <a:xfrm>
            <a:off x="3714370" y="9647749"/>
            <a:ext cx="6795771" cy="2357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0000"/>
            </a:pPr>
            <a:r>
              <a:t>Davidic</a:t>
            </a:r>
          </a:p>
          <a:p>
            <a:pPr>
              <a:defRPr sz="5000"/>
            </a:pPr>
            <a:r>
              <a:t>Seed Dynasty Kingdom</a:t>
            </a:r>
          </a:p>
        </p:txBody>
      </p:sp>
      <p:sp>
        <p:nvSpPr>
          <p:cNvPr id="216" name="New…"/>
          <p:cNvSpPr txBox="1"/>
          <p:nvPr/>
        </p:nvSpPr>
        <p:spPr>
          <a:xfrm>
            <a:off x="14530223" y="9266749"/>
            <a:ext cx="5535931" cy="3119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0000"/>
            </a:pPr>
            <a:r>
              <a:t>New</a:t>
            </a:r>
          </a:p>
          <a:p>
            <a:pPr>
              <a:defRPr sz="5000"/>
            </a:pPr>
            <a:r>
              <a:t>Forgiveness Spirit</a:t>
            </a:r>
          </a:p>
          <a:p>
            <a:pPr>
              <a:defRPr sz="5000"/>
            </a:pPr>
            <a:r>
              <a:t>Heart Circumcision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