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60" r:id="rId4"/>
    <p:sldId id="261" r:id="rId5"/>
    <p:sldId id="269" r:id="rId6"/>
    <p:sldId id="270" r:id="rId7"/>
    <p:sldId id="271" r:id="rId8"/>
    <p:sldId id="275" r:id="rId9"/>
    <p:sldId id="272" r:id="rId10"/>
    <p:sldId id="262" r:id="rId11"/>
    <p:sldId id="263" r:id="rId12"/>
    <p:sldId id="274" r:id="rId13"/>
    <p:sldId id="267" r:id="rId14"/>
    <p:sldId id="265" r:id="rId15"/>
    <p:sldId id="266" r:id="rId16"/>
    <p:sldId id="268"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110" d="100"/>
          <a:sy n="110" d="100"/>
        </p:scale>
        <p:origin x="-10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9BB86-59AF-49C4-A38B-C0B8CBEF053F}" type="datetimeFigureOut">
              <a:rPr lang="en-NZ" smtClean="0"/>
              <a:pPr/>
              <a:t>8/05/2021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674AA-7BA7-44F7-9B18-83FDF2C21068}"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10</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11</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12</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13</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14</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15</a:t>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16</a:t>
            </a:fld>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17</a:t>
            </a:fld>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18</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3</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4</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7</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8</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9</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FDDE4-E814-4211-AA47-08DEF72B243F}" type="datetimeFigureOut">
              <a:rPr lang="en-NZ" smtClean="0"/>
              <a:pPr/>
              <a:t>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25FDDE4-E814-4211-AA47-08DEF72B243F}" type="datetimeFigureOut">
              <a:rPr lang="en-NZ" smtClean="0"/>
              <a:pPr/>
              <a:t>8/05/2021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25FDDE4-E814-4211-AA47-08DEF72B243F}" type="datetimeFigureOut">
              <a:rPr lang="en-NZ" smtClean="0"/>
              <a:pPr/>
              <a:t>8/05/2021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25FDDE4-E814-4211-AA47-08DEF72B243F}" type="datetimeFigureOut">
              <a:rPr lang="en-NZ" smtClean="0"/>
              <a:pPr/>
              <a:t>8/05/2021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FDDE4-E814-4211-AA47-08DEF72B243F}" type="datetimeFigureOut">
              <a:rPr lang="en-NZ" smtClean="0"/>
              <a:pPr/>
              <a:t>8/05/2021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FDDE4-E814-4211-AA47-08DEF72B243F}" type="datetimeFigureOut">
              <a:rPr lang="en-NZ" smtClean="0"/>
              <a:pPr/>
              <a:t>8/05/2021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FDDE4-E814-4211-AA47-08DEF72B243F}" type="datetimeFigureOut">
              <a:rPr lang="en-NZ" smtClean="0"/>
              <a:pPr/>
              <a:t>8/05/2021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FDDE4-E814-4211-AA47-08DEF72B243F}" type="datetimeFigureOut">
              <a:rPr lang="en-NZ" smtClean="0"/>
              <a:pPr/>
              <a:t>8/05/2021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728FB-7829-490B-A427-248645D17DBF}"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youtu.be/lyu7v7nWzfo"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youtu.be/3SJROTXnmus"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037977"/>
          </a:xfrm>
        </p:spPr>
        <p:txBody>
          <a:bodyPr/>
          <a:lstStyle/>
          <a:p>
            <a:r>
              <a:rPr lang="en-NZ" dirty="0" smtClean="0">
                <a:solidFill>
                  <a:schemeClr val="bg1"/>
                </a:solidFill>
              </a:rPr>
              <a:t>Consciousness</a:t>
            </a:r>
            <a:endParaRPr lang="en-NZ" dirty="0">
              <a:solidFill>
                <a:schemeClr val="bg1"/>
              </a:solidFill>
            </a:endParaRPr>
          </a:p>
        </p:txBody>
      </p:sp>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pic>
        <p:nvPicPr>
          <p:cNvPr id="4" name="Picture 3" descr="brain-mind-differences.jpg"/>
          <p:cNvPicPr>
            <a:picLocks noChangeAspect="1"/>
          </p:cNvPicPr>
          <p:nvPr/>
        </p:nvPicPr>
        <p:blipFill>
          <a:blip r:embed="rId4" cstate="print"/>
          <a:stretch>
            <a:fillRect/>
          </a:stretch>
        </p:blipFill>
        <p:spPr>
          <a:xfrm>
            <a:off x="1620590" y="1844824"/>
            <a:ext cx="5902821" cy="452900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5478423"/>
          </a:xfrm>
          <a:prstGeom prst="rect">
            <a:avLst/>
          </a:prstGeom>
          <a:noFill/>
        </p:spPr>
        <p:txBody>
          <a:bodyPr wrap="square" rtlCol="0">
            <a:spAutoFit/>
          </a:bodyPr>
          <a:lstStyle/>
          <a:p>
            <a:r>
              <a:rPr lang="en-NZ" sz="2400" b="1" dirty="0" smtClean="0">
                <a:solidFill>
                  <a:schemeClr val="bg1"/>
                </a:solidFill>
              </a:rPr>
              <a:t>Explanations offered from inside the universe:</a:t>
            </a:r>
          </a:p>
          <a:p>
            <a:r>
              <a:rPr lang="en-NZ" dirty="0" smtClean="0">
                <a:solidFill>
                  <a:schemeClr val="accent6"/>
                </a:solidFill>
              </a:rPr>
              <a:t>1. Mental </a:t>
            </a:r>
            <a:r>
              <a:rPr lang="en-NZ" dirty="0" smtClean="0">
                <a:solidFill>
                  <a:schemeClr val="accent6"/>
                </a:solidFill>
              </a:rPr>
              <a:t>states are just brain states</a:t>
            </a:r>
            <a:r>
              <a:rPr lang="en-NZ" dirty="0" smtClean="0">
                <a:solidFill>
                  <a:schemeClr val="accent6"/>
                </a:solidFill>
              </a:rPr>
              <a:t>. Emotional states like anger are just neurological activities in the brain.</a:t>
            </a:r>
          </a:p>
          <a:p>
            <a:r>
              <a:rPr lang="en-NZ" dirty="0" smtClean="0">
                <a:solidFill>
                  <a:schemeClr val="bg1"/>
                </a:solidFill>
              </a:rPr>
              <a:t>	- This ignores the 5 ways in which minds differ from brains. Anyone trying to assert 	  that mental states are brain states has to deal with those 5 lines of evidence.</a:t>
            </a:r>
            <a:endParaRPr lang="en-NZ" dirty="0" smtClean="0">
              <a:solidFill>
                <a:schemeClr val="bg1"/>
              </a:solidFill>
            </a:endParaRPr>
          </a:p>
          <a:p>
            <a:endParaRPr lang="en-NZ" sz="1000" dirty="0" smtClean="0">
              <a:solidFill>
                <a:schemeClr val="bg1"/>
              </a:solidFill>
            </a:endParaRPr>
          </a:p>
          <a:p>
            <a:r>
              <a:rPr lang="en-NZ" dirty="0" smtClean="0">
                <a:solidFill>
                  <a:schemeClr val="accent6"/>
                </a:solidFill>
              </a:rPr>
              <a:t>2. Mental states are just </a:t>
            </a:r>
            <a:r>
              <a:rPr lang="en-NZ" dirty="0" smtClean="0">
                <a:solidFill>
                  <a:schemeClr val="accent6"/>
                </a:solidFill>
              </a:rPr>
              <a:t>behaviours. When we say someone is angry, we are just referring to the behaviours they are showing.</a:t>
            </a:r>
          </a:p>
          <a:p>
            <a:r>
              <a:rPr lang="en-NZ" dirty="0" smtClean="0">
                <a:solidFill>
                  <a:schemeClr val="bg1"/>
                </a:solidFill>
              </a:rPr>
              <a:t>	</a:t>
            </a:r>
            <a:r>
              <a:rPr lang="en-NZ" dirty="0" smtClean="0">
                <a:solidFill>
                  <a:schemeClr val="bg1"/>
                </a:solidFill>
              </a:rPr>
              <a:t>- This tries to redefine our thoughts as physical behaviours.</a:t>
            </a:r>
          </a:p>
          <a:p>
            <a:r>
              <a:rPr lang="en-NZ" dirty="0" smtClean="0">
                <a:solidFill>
                  <a:schemeClr val="bg1"/>
                </a:solidFill>
              </a:rPr>
              <a:t>	</a:t>
            </a:r>
            <a:r>
              <a:rPr lang="en-NZ" dirty="0" smtClean="0">
                <a:solidFill>
                  <a:schemeClr val="bg1"/>
                </a:solidFill>
              </a:rPr>
              <a:t>- We recognise that our thoughts are the cause of our behaviour, not the behaviour 	  itself.</a:t>
            </a:r>
          </a:p>
          <a:p>
            <a:r>
              <a:rPr lang="en-NZ" dirty="0" smtClean="0">
                <a:solidFill>
                  <a:schemeClr val="bg1"/>
                </a:solidFill>
              </a:rPr>
              <a:t>	</a:t>
            </a:r>
            <a:r>
              <a:rPr lang="en-NZ" dirty="0" smtClean="0">
                <a:solidFill>
                  <a:schemeClr val="bg1"/>
                </a:solidFill>
              </a:rPr>
              <a:t>- Not all thoughts or emotions result in a behaviour at all (e.g. controlling our 	   	  tempers).</a:t>
            </a:r>
            <a:endParaRPr lang="en-NZ" dirty="0" smtClean="0">
              <a:solidFill>
                <a:schemeClr val="bg1"/>
              </a:solidFill>
            </a:endParaRPr>
          </a:p>
          <a:p>
            <a:endParaRPr lang="en-NZ" sz="1000" dirty="0" smtClean="0">
              <a:solidFill>
                <a:schemeClr val="bg1"/>
              </a:solidFill>
            </a:endParaRPr>
          </a:p>
          <a:p>
            <a:r>
              <a:rPr lang="en-NZ" dirty="0" smtClean="0">
                <a:solidFill>
                  <a:schemeClr val="accent6"/>
                </a:solidFill>
              </a:rPr>
              <a:t>3. Mental states are nonexistent</a:t>
            </a:r>
            <a:r>
              <a:rPr lang="en-NZ" dirty="0" smtClean="0">
                <a:solidFill>
                  <a:schemeClr val="accent6"/>
                </a:solidFill>
              </a:rPr>
              <a:t>. They are just an antiquated description of the physical activity in the brain.</a:t>
            </a:r>
          </a:p>
          <a:p>
            <a:r>
              <a:rPr lang="en-NZ" dirty="0" smtClean="0">
                <a:solidFill>
                  <a:schemeClr val="bg1"/>
                </a:solidFill>
              </a:rPr>
              <a:t>	</a:t>
            </a:r>
            <a:r>
              <a:rPr lang="en-NZ" dirty="0" smtClean="0">
                <a:solidFill>
                  <a:schemeClr val="bg1"/>
                </a:solidFill>
              </a:rPr>
              <a:t>- This again ignores the evidence of how minds differ from brains.</a:t>
            </a:r>
          </a:p>
          <a:p>
            <a:r>
              <a:rPr lang="en-NZ" dirty="0" smtClean="0">
                <a:solidFill>
                  <a:schemeClr val="bg1"/>
                </a:solidFill>
              </a:rPr>
              <a:t>	</a:t>
            </a:r>
            <a:r>
              <a:rPr lang="en-NZ" dirty="0" smtClean="0">
                <a:solidFill>
                  <a:schemeClr val="bg1"/>
                </a:solidFill>
              </a:rPr>
              <a:t>- Skeptics holding this view think they believe something true </a:t>
            </a:r>
            <a:r>
              <a:rPr lang="en-NZ" i="1" dirty="0" smtClean="0">
                <a:solidFill>
                  <a:schemeClr val="bg1"/>
                </a:solidFill>
              </a:rPr>
              <a:t>about</a:t>
            </a:r>
            <a:r>
              <a:rPr lang="en-NZ" dirty="0" smtClean="0">
                <a:solidFill>
                  <a:schemeClr val="bg1"/>
                </a:solidFill>
              </a:rPr>
              <a:t> mental states: 	  their non-existence. Mental states have an “about-</a:t>
            </a:r>
            <a:r>
              <a:rPr lang="en-NZ" dirty="0" err="1" smtClean="0">
                <a:solidFill>
                  <a:schemeClr val="bg1"/>
                </a:solidFill>
              </a:rPr>
              <a:t>ness</a:t>
            </a:r>
            <a:r>
              <a:rPr lang="en-NZ" dirty="0" smtClean="0">
                <a:solidFill>
                  <a:schemeClr val="bg1"/>
                </a:solidFill>
              </a:rPr>
              <a:t>” to them which physical 	  things do not have.</a:t>
            </a:r>
            <a:endParaRPr lang="en-NZ"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fade">
                                      <p:cBhvr>
                                        <p:cTn id="42" dur="500"/>
                                        <p:tgtEl>
                                          <p:spTgt spid="7">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Effect transition="in" filter="fade">
                                      <p:cBhvr>
                                        <p:cTn id="47"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264696" cy="5332229"/>
          </a:xfrm>
          <a:prstGeom prst="rect">
            <a:avLst/>
          </a:prstGeom>
          <a:noFill/>
        </p:spPr>
        <p:txBody>
          <a:bodyPr wrap="square" rtlCol="0">
            <a:spAutoFit/>
          </a:bodyPr>
          <a:lstStyle/>
          <a:p>
            <a:r>
              <a:rPr lang="en-NZ" sz="2400" b="1" dirty="0" smtClean="0">
                <a:solidFill>
                  <a:schemeClr val="bg1"/>
                </a:solidFill>
              </a:rPr>
              <a:t>Atheists recognise this “Problem of Mind”:</a:t>
            </a:r>
          </a:p>
          <a:p>
            <a:endParaRPr lang="en-NZ" sz="1200" dirty="0" smtClean="0">
              <a:solidFill>
                <a:schemeClr val="bg1"/>
              </a:solidFill>
            </a:endParaRPr>
          </a:p>
          <a:p>
            <a:r>
              <a:rPr lang="en-NZ" sz="1450" dirty="0" smtClean="0">
                <a:solidFill>
                  <a:schemeClr val="bg1"/>
                </a:solidFill>
              </a:rPr>
              <a:t>"Conscious experience is at once the most familiar thing in the world and the most mysterious. There is nothing we know about more directly than consciousness, but it is far from clear how to reconcile it with everything else we know. Why does it exist? What does it do? How could it possibly arise from lumpy gray matter?“</a:t>
            </a:r>
          </a:p>
          <a:p>
            <a:r>
              <a:rPr lang="en-NZ" sz="1450" dirty="0" smtClean="0">
                <a:solidFill>
                  <a:schemeClr val="bg1"/>
                </a:solidFill>
              </a:rPr>
              <a:t>	- David Chalmers, philosopher.</a:t>
            </a:r>
          </a:p>
          <a:p>
            <a:endParaRPr lang="en-NZ" sz="1450" dirty="0" smtClean="0">
              <a:solidFill>
                <a:schemeClr val="bg1"/>
              </a:solidFill>
            </a:endParaRPr>
          </a:p>
          <a:p>
            <a:r>
              <a:rPr lang="en-NZ" sz="1450" dirty="0" smtClean="0">
                <a:solidFill>
                  <a:schemeClr val="bg1"/>
                </a:solidFill>
              </a:rPr>
              <a:t>“The existence of consciousness seems to imply that the physical description of the universe, in spite of its richness and explanatory power, is only part of the truth, and that the natural order is far less austere than it would be if physics and chemistry accounted for everything. If we take this problem seriously, and follow out its implications, it threatens to unravel the entire naturalistic world picture.”</a:t>
            </a:r>
          </a:p>
          <a:p>
            <a:r>
              <a:rPr lang="en-NZ" sz="1450" dirty="0" smtClean="0">
                <a:solidFill>
                  <a:schemeClr val="bg1"/>
                </a:solidFill>
              </a:rPr>
              <a:t>	- Thomas Nagel, philosopher.</a:t>
            </a:r>
          </a:p>
          <a:p>
            <a:endParaRPr lang="en-NZ" sz="1450" dirty="0" smtClean="0">
              <a:solidFill>
                <a:schemeClr val="bg1"/>
              </a:solidFill>
            </a:endParaRPr>
          </a:p>
          <a:p>
            <a:r>
              <a:rPr lang="en-NZ" sz="1450" dirty="0" smtClean="0">
                <a:solidFill>
                  <a:schemeClr val="bg1"/>
                </a:solidFill>
              </a:rPr>
              <a:t>“Earlier materialists argued that there aren’t any such things as separate mental phenomena, because mental phenomena are identical with brain states. More recent materialists argue that there aren’t any such things as separate mental phenomena because they are not identical with brain states. I find the pattern very revealing, and what it reveals is an urge to get rid of mental phenomena at any cost.”</a:t>
            </a:r>
          </a:p>
          <a:p>
            <a:r>
              <a:rPr lang="en-NZ" sz="1450" dirty="0" smtClean="0">
                <a:solidFill>
                  <a:schemeClr val="bg1"/>
                </a:solidFill>
              </a:rPr>
              <a:t>	- John Searle, philosopher.</a:t>
            </a:r>
            <a:endParaRPr lang="en-NZ" sz="1450" dirty="0" smtClean="0">
              <a:solidFill>
                <a:schemeClr val="bg1"/>
              </a:solidFill>
            </a:endParaRPr>
          </a:p>
        </p:txBody>
      </p:sp>
      <p:pic>
        <p:nvPicPr>
          <p:cNvPr id="4" name="Picture 3" descr="david-chalmers.jpg"/>
          <p:cNvPicPr>
            <a:picLocks noChangeAspect="1"/>
          </p:cNvPicPr>
          <p:nvPr/>
        </p:nvPicPr>
        <p:blipFill>
          <a:blip r:embed="rId4" cstate="print"/>
          <a:stretch>
            <a:fillRect/>
          </a:stretch>
        </p:blipFill>
        <p:spPr>
          <a:xfrm>
            <a:off x="7020272" y="1700808"/>
            <a:ext cx="1344855" cy="1440160"/>
          </a:xfrm>
          <a:prstGeom prst="rect">
            <a:avLst/>
          </a:prstGeom>
        </p:spPr>
      </p:pic>
      <p:pic>
        <p:nvPicPr>
          <p:cNvPr id="6" name="Picture 5" descr="thomas-nagel.jpg"/>
          <p:cNvPicPr>
            <a:picLocks noChangeAspect="1"/>
          </p:cNvPicPr>
          <p:nvPr/>
        </p:nvPicPr>
        <p:blipFill>
          <a:blip r:embed="rId5" cstate="print"/>
          <a:stretch>
            <a:fillRect/>
          </a:stretch>
        </p:blipFill>
        <p:spPr>
          <a:xfrm>
            <a:off x="6948264" y="3356992"/>
            <a:ext cx="1517504" cy="1579066"/>
          </a:xfrm>
          <a:prstGeom prst="rect">
            <a:avLst/>
          </a:prstGeom>
        </p:spPr>
      </p:pic>
      <p:pic>
        <p:nvPicPr>
          <p:cNvPr id="8" name="Picture 7" descr="john-searle.jpg"/>
          <p:cNvPicPr>
            <a:picLocks noChangeAspect="1"/>
          </p:cNvPicPr>
          <p:nvPr/>
        </p:nvPicPr>
        <p:blipFill>
          <a:blip r:embed="rId6" cstate="print"/>
          <a:stretch>
            <a:fillRect/>
          </a:stretch>
        </p:blipFill>
        <p:spPr>
          <a:xfrm>
            <a:off x="6948264" y="5085184"/>
            <a:ext cx="1472685" cy="16352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500"/>
                                        <p:tgtEl>
                                          <p:spTgt spid="7">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Effect transition="in" filter="fade">
                                      <p:cBhvr>
                                        <p:cTn id="29" dur="500"/>
                                        <p:tgtEl>
                                          <p:spTgt spid="7">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fade">
                                      <p:cBhvr>
                                        <p:cTn id="32" dur="500"/>
                                        <p:tgtEl>
                                          <p:spTgt spid="7">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120680" cy="2769989"/>
          </a:xfrm>
          <a:prstGeom prst="rect">
            <a:avLst/>
          </a:prstGeom>
          <a:noFill/>
        </p:spPr>
        <p:txBody>
          <a:bodyPr wrap="square" rtlCol="0">
            <a:spAutoFit/>
          </a:bodyPr>
          <a:lstStyle/>
          <a:p>
            <a:r>
              <a:rPr lang="en-NZ" sz="2000" b="1" dirty="0" smtClean="0">
                <a:solidFill>
                  <a:schemeClr val="bg1"/>
                </a:solidFill>
              </a:rPr>
              <a:t>Explanation </a:t>
            </a:r>
            <a:r>
              <a:rPr lang="en-NZ" sz="2000" b="1" dirty="0" smtClean="0">
                <a:solidFill>
                  <a:schemeClr val="bg1"/>
                </a:solidFill>
              </a:rPr>
              <a:t>from outside the universe:</a:t>
            </a:r>
          </a:p>
          <a:p>
            <a:endParaRPr lang="en-US" sz="1000" dirty="0" smtClean="0">
              <a:solidFill>
                <a:schemeClr val="bg1"/>
              </a:solidFill>
            </a:endParaRPr>
          </a:p>
          <a:p>
            <a:r>
              <a:rPr lang="en-US" sz="1600" dirty="0" smtClean="0">
                <a:solidFill>
                  <a:schemeClr val="bg1"/>
                </a:solidFill>
              </a:rPr>
              <a:t>Philosopher </a:t>
            </a:r>
            <a:r>
              <a:rPr lang="en-US" sz="1600" dirty="0" smtClean="0">
                <a:solidFill>
                  <a:schemeClr val="bg1"/>
                </a:solidFill>
              </a:rPr>
              <a:t>J.P. Moreland said, “You can’t get something from nothing… If there were no God, then the history of the entire universe… would be a history of dead matter with no consciousness. You would not have any thoughts, beliefs, feelings, sensations, free actions, choices, or purposes. There would be simply one physical event after another physical event, behaving according to the laws of physics and chemistry. How, then, do you get something totally different – conscious, living, thinking, feeling, believing creatures – from materials that don’t have that? That’s getting something out of nothing</a:t>
            </a:r>
            <a:r>
              <a:rPr lang="en-US" sz="1600" dirty="0" smtClean="0">
                <a:solidFill>
                  <a:schemeClr val="bg1"/>
                </a:solidFill>
              </a:rPr>
              <a:t>.</a:t>
            </a:r>
          </a:p>
        </p:txBody>
      </p:sp>
      <p:sp>
        <p:nvSpPr>
          <p:cNvPr id="4" name="TextBox 3"/>
          <p:cNvSpPr txBox="1"/>
          <p:nvPr/>
        </p:nvSpPr>
        <p:spPr>
          <a:xfrm>
            <a:off x="107504" y="4149080"/>
            <a:ext cx="9036496" cy="2954655"/>
          </a:xfrm>
          <a:prstGeom prst="rect">
            <a:avLst/>
          </a:prstGeom>
          <a:noFill/>
        </p:spPr>
        <p:txBody>
          <a:bodyPr wrap="square" rtlCol="0">
            <a:spAutoFit/>
          </a:bodyPr>
          <a:lstStyle/>
          <a:p>
            <a:r>
              <a:rPr lang="en-US" sz="1600" dirty="0" smtClean="0">
                <a:solidFill>
                  <a:schemeClr val="bg1"/>
                </a:solidFill>
              </a:rPr>
              <a:t>“If </a:t>
            </a:r>
            <a:r>
              <a:rPr lang="en-US" sz="1600" dirty="0" smtClean="0">
                <a:solidFill>
                  <a:schemeClr val="bg1"/>
                </a:solidFill>
              </a:rPr>
              <a:t>you apply a physical process to physical matter, you’re going to get a different arrangement of physical materials… If the history of the universe is just a story of physical processes being applied to physical materials, you’d end up with increasingly complicated arrangements of physical materials, but you’re not going to get something that’s completely nonphysical.</a:t>
            </a:r>
          </a:p>
          <a:p>
            <a:endParaRPr lang="en-NZ" sz="1200" dirty="0" smtClean="0">
              <a:solidFill>
                <a:schemeClr val="bg1"/>
              </a:solidFill>
            </a:endParaRPr>
          </a:p>
          <a:p>
            <a:r>
              <a:rPr lang="en-US" sz="1600" dirty="0" smtClean="0">
                <a:solidFill>
                  <a:schemeClr val="bg1"/>
                </a:solidFill>
              </a:rPr>
              <a:t>“However</a:t>
            </a:r>
            <a:r>
              <a:rPr lang="en-US" sz="1600" dirty="0" smtClean="0">
                <a:solidFill>
                  <a:schemeClr val="bg1"/>
                </a:solidFill>
              </a:rPr>
              <a:t>… if you begin with an infinite mind, then you can explain how finite minds could come into existence.”</a:t>
            </a:r>
          </a:p>
          <a:p>
            <a:endParaRPr lang="en-US" sz="1200" dirty="0" smtClean="0">
              <a:solidFill>
                <a:schemeClr val="bg1"/>
              </a:solidFill>
            </a:endParaRPr>
          </a:p>
          <a:p>
            <a:r>
              <a:rPr lang="en-NZ" sz="1600" dirty="0" smtClean="0">
                <a:solidFill>
                  <a:schemeClr val="bg1"/>
                </a:solidFill>
              </a:rPr>
              <a:t>Even in our experience of the physical world, minds come from other minds.</a:t>
            </a:r>
          </a:p>
          <a:p>
            <a:r>
              <a:rPr lang="en-NZ" sz="1600" dirty="0" smtClean="0">
                <a:solidFill>
                  <a:schemeClr val="bg1"/>
                </a:solidFill>
              </a:rPr>
              <a:t>The most reasonable inference of how minds ended up in the physical universe is that they were created by another Mind external from the universe.</a:t>
            </a:r>
          </a:p>
          <a:p>
            <a:endParaRPr lang="en-NZ" dirty="0"/>
          </a:p>
        </p:txBody>
      </p:sp>
      <p:pic>
        <p:nvPicPr>
          <p:cNvPr id="6" name="Picture 5" descr="JP-Moreland.jpg"/>
          <p:cNvPicPr>
            <a:picLocks noChangeAspect="1"/>
          </p:cNvPicPr>
          <p:nvPr/>
        </p:nvPicPr>
        <p:blipFill>
          <a:blip r:embed="rId4" cstate="print"/>
          <a:srcRect l="26900" t="2751" r="18500" b="32150"/>
          <a:stretch>
            <a:fillRect/>
          </a:stretch>
        </p:blipFill>
        <p:spPr>
          <a:xfrm>
            <a:off x="6574287" y="1484784"/>
            <a:ext cx="2174177" cy="2592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523220"/>
          </a:xfrm>
          <a:prstGeom prst="rect">
            <a:avLst/>
          </a:prstGeom>
          <a:noFill/>
        </p:spPr>
        <p:txBody>
          <a:bodyPr wrap="square" rtlCol="0">
            <a:spAutoFit/>
          </a:bodyPr>
          <a:lstStyle/>
          <a:p>
            <a:pPr algn="ctr"/>
            <a:r>
              <a:rPr lang="en-NZ" sz="2800" b="1" dirty="0" smtClean="0">
                <a:solidFill>
                  <a:schemeClr val="bg1"/>
                </a:solidFill>
              </a:rPr>
              <a:t>Our Suspect Profile</a:t>
            </a:r>
            <a:endParaRPr lang="en-NZ" sz="2000" dirty="0" smtClean="0">
              <a:solidFill>
                <a:schemeClr val="bg1"/>
              </a:solidFill>
            </a:endParaRPr>
          </a:p>
        </p:txBody>
      </p:sp>
      <p:pic>
        <p:nvPicPr>
          <p:cNvPr id="4" name="Picture 3" descr="suspect-profile.jpg"/>
          <p:cNvPicPr>
            <a:picLocks noChangeAspect="1"/>
          </p:cNvPicPr>
          <p:nvPr/>
        </p:nvPicPr>
        <p:blipFill>
          <a:blip r:embed="rId4" cstate="print"/>
          <a:srcRect l="1982" t="1701" r="1982"/>
          <a:stretch>
            <a:fillRect/>
          </a:stretch>
        </p:blipFill>
        <p:spPr>
          <a:xfrm>
            <a:off x="2803661" y="1916832"/>
            <a:ext cx="3536679" cy="4869160"/>
          </a:xfrm>
          <a:prstGeom prst="rect">
            <a:avLst/>
          </a:prstGeom>
        </p:spPr>
      </p:pic>
      <p:sp>
        <p:nvSpPr>
          <p:cNvPr id="6" name="Left Brace 5"/>
          <p:cNvSpPr/>
          <p:nvPr/>
        </p:nvSpPr>
        <p:spPr>
          <a:xfrm>
            <a:off x="2627784" y="3789040"/>
            <a:ext cx="432048" cy="1440160"/>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8" name="Left Brace 7"/>
          <p:cNvSpPr/>
          <p:nvPr/>
        </p:nvSpPr>
        <p:spPr>
          <a:xfrm>
            <a:off x="2627784" y="5779386"/>
            <a:ext cx="432048" cy="216024"/>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9" name="Left Brace 8"/>
          <p:cNvSpPr/>
          <p:nvPr/>
        </p:nvSpPr>
        <p:spPr>
          <a:xfrm>
            <a:off x="2627784" y="6326572"/>
            <a:ext cx="432048" cy="216024"/>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11" name="Left Brace 10"/>
          <p:cNvSpPr/>
          <p:nvPr/>
        </p:nvSpPr>
        <p:spPr>
          <a:xfrm>
            <a:off x="2627784" y="6050166"/>
            <a:ext cx="432048" cy="216024"/>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12" name="Left Brace 11"/>
          <p:cNvSpPr/>
          <p:nvPr/>
        </p:nvSpPr>
        <p:spPr>
          <a:xfrm>
            <a:off x="2627784" y="5283956"/>
            <a:ext cx="432048" cy="432048"/>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13" name="TextBox 12"/>
          <p:cNvSpPr txBox="1"/>
          <p:nvPr/>
        </p:nvSpPr>
        <p:spPr>
          <a:xfrm>
            <a:off x="879340" y="4345359"/>
            <a:ext cx="1872208" cy="307777"/>
          </a:xfrm>
          <a:prstGeom prst="rect">
            <a:avLst/>
          </a:prstGeom>
          <a:noFill/>
        </p:spPr>
        <p:txBody>
          <a:bodyPr wrap="square" rtlCol="0">
            <a:spAutoFit/>
          </a:bodyPr>
          <a:lstStyle/>
          <a:p>
            <a:r>
              <a:rPr lang="en-NZ" sz="1400" dirty="0" smtClean="0">
                <a:solidFill>
                  <a:schemeClr val="accent3">
                    <a:lumMod val="75000"/>
                  </a:schemeClr>
                </a:solidFill>
              </a:rPr>
              <a:t>Origin of the universe</a:t>
            </a:r>
            <a:endParaRPr lang="en-NZ" sz="1400" dirty="0">
              <a:solidFill>
                <a:schemeClr val="accent3">
                  <a:lumMod val="75000"/>
                </a:schemeClr>
              </a:solidFill>
            </a:endParaRPr>
          </a:p>
        </p:txBody>
      </p:sp>
      <p:sp>
        <p:nvSpPr>
          <p:cNvPr id="14" name="TextBox 13"/>
          <p:cNvSpPr txBox="1"/>
          <p:nvPr/>
        </p:nvSpPr>
        <p:spPr>
          <a:xfrm>
            <a:off x="493422" y="5344845"/>
            <a:ext cx="2160240" cy="307777"/>
          </a:xfrm>
          <a:prstGeom prst="rect">
            <a:avLst/>
          </a:prstGeom>
          <a:noFill/>
        </p:spPr>
        <p:txBody>
          <a:bodyPr wrap="square" rtlCol="0">
            <a:spAutoFit/>
          </a:bodyPr>
          <a:lstStyle/>
          <a:p>
            <a:r>
              <a:rPr lang="en-NZ" sz="1400" dirty="0" smtClean="0">
                <a:solidFill>
                  <a:schemeClr val="accent3">
                    <a:lumMod val="75000"/>
                  </a:schemeClr>
                </a:solidFill>
              </a:rPr>
              <a:t>Fine-tuning of the universe</a:t>
            </a:r>
            <a:endParaRPr lang="en-NZ" sz="1400" dirty="0">
              <a:solidFill>
                <a:schemeClr val="accent3">
                  <a:lumMod val="75000"/>
                </a:schemeClr>
              </a:solidFill>
            </a:endParaRPr>
          </a:p>
        </p:txBody>
      </p:sp>
      <p:sp>
        <p:nvSpPr>
          <p:cNvPr id="15" name="TextBox 14"/>
          <p:cNvSpPr txBox="1"/>
          <p:nvPr/>
        </p:nvSpPr>
        <p:spPr>
          <a:xfrm>
            <a:off x="1066486" y="5724630"/>
            <a:ext cx="1656184" cy="307777"/>
          </a:xfrm>
          <a:prstGeom prst="rect">
            <a:avLst/>
          </a:prstGeom>
          <a:noFill/>
        </p:spPr>
        <p:txBody>
          <a:bodyPr wrap="square" rtlCol="0">
            <a:spAutoFit/>
          </a:bodyPr>
          <a:lstStyle/>
          <a:p>
            <a:r>
              <a:rPr lang="en-NZ" sz="1400" dirty="0" smtClean="0">
                <a:solidFill>
                  <a:schemeClr val="accent3">
                    <a:lumMod val="75000"/>
                  </a:schemeClr>
                </a:solidFill>
              </a:rPr>
              <a:t>Information in DNA</a:t>
            </a:r>
            <a:endParaRPr lang="en-NZ" sz="1400" dirty="0">
              <a:solidFill>
                <a:schemeClr val="accent3">
                  <a:lumMod val="75000"/>
                </a:schemeClr>
              </a:solidFill>
            </a:endParaRPr>
          </a:p>
        </p:txBody>
      </p:sp>
      <p:sp>
        <p:nvSpPr>
          <p:cNvPr id="16" name="TextBox 15"/>
          <p:cNvSpPr txBox="1"/>
          <p:nvPr/>
        </p:nvSpPr>
        <p:spPr>
          <a:xfrm>
            <a:off x="1230754" y="5975158"/>
            <a:ext cx="1440160" cy="307777"/>
          </a:xfrm>
          <a:prstGeom prst="rect">
            <a:avLst/>
          </a:prstGeom>
          <a:noFill/>
        </p:spPr>
        <p:txBody>
          <a:bodyPr wrap="square" rtlCol="0">
            <a:spAutoFit/>
          </a:bodyPr>
          <a:lstStyle/>
          <a:p>
            <a:r>
              <a:rPr lang="en-NZ" sz="1400" dirty="0" smtClean="0">
                <a:solidFill>
                  <a:schemeClr val="accent3">
                    <a:lumMod val="75000"/>
                  </a:schemeClr>
                </a:solidFill>
              </a:rPr>
              <a:t>Design in biology</a:t>
            </a:r>
            <a:endParaRPr lang="en-NZ" sz="1400" dirty="0">
              <a:solidFill>
                <a:schemeClr val="accent3">
                  <a:lumMod val="75000"/>
                </a:schemeClr>
              </a:solidFill>
            </a:endParaRPr>
          </a:p>
        </p:txBody>
      </p:sp>
      <p:sp>
        <p:nvSpPr>
          <p:cNvPr id="17" name="TextBox 16"/>
          <p:cNvSpPr txBox="1"/>
          <p:nvPr/>
        </p:nvSpPr>
        <p:spPr>
          <a:xfrm>
            <a:off x="530926" y="6257564"/>
            <a:ext cx="2232248" cy="307777"/>
          </a:xfrm>
          <a:prstGeom prst="rect">
            <a:avLst/>
          </a:prstGeom>
          <a:noFill/>
        </p:spPr>
        <p:txBody>
          <a:bodyPr wrap="square" rtlCol="0">
            <a:spAutoFit/>
          </a:bodyPr>
          <a:lstStyle/>
          <a:p>
            <a:r>
              <a:rPr lang="en-NZ" sz="1400" dirty="0" smtClean="0">
                <a:solidFill>
                  <a:schemeClr val="accent3">
                    <a:lumMod val="75000"/>
                  </a:schemeClr>
                </a:solidFill>
              </a:rPr>
              <a:t>Existence of consciousness</a:t>
            </a:r>
            <a:endParaRPr lang="en-NZ" sz="14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200800" cy="5109091"/>
          </a:xfrm>
          <a:prstGeom prst="rect">
            <a:avLst/>
          </a:prstGeom>
          <a:noFill/>
        </p:spPr>
        <p:txBody>
          <a:bodyPr wrap="square" rtlCol="0">
            <a:spAutoFit/>
          </a:bodyPr>
          <a:lstStyle/>
          <a:p>
            <a:r>
              <a:rPr lang="en-NZ" sz="2000" b="1" dirty="0" smtClean="0">
                <a:solidFill>
                  <a:schemeClr val="bg1"/>
                </a:solidFill>
              </a:rPr>
              <a:t>Objections:</a:t>
            </a:r>
          </a:p>
          <a:p>
            <a:pPr>
              <a:buFontTx/>
              <a:buChar char="-"/>
            </a:pPr>
            <a:r>
              <a:rPr lang="en-NZ" dirty="0" smtClean="0">
                <a:solidFill>
                  <a:schemeClr val="accent6"/>
                </a:solidFill>
              </a:rPr>
              <a:t> Consciousness has a social advantage which leads to a survival advantage. Primitive creatures with a low form of consciousness would have banded together, forming a society which allowed them to survive and reproduce. Over many generations, consciousness grew and developed to the various levels we see today.</a:t>
            </a:r>
            <a:endParaRPr lang="en-NZ" dirty="0" smtClean="0">
              <a:solidFill>
                <a:schemeClr val="accent6"/>
              </a:solidFill>
            </a:endParaRPr>
          </a:p>
          <a:p>
            <a:pPr lvl="1">
              <a:buFontTx/>
              <a:buChar char="-"/>
            </a:pPr>
            <a:r>
              <a:rPr lang="en-NZ" dirty="0" smtClean="0">
                <a:solidFill>
                  <a:schemeClr val="bg1"/>
                </a:solidFill>
              </a:rPr>
              <a:t> </a:t>
            </a:r>
            <a:r>
              <a:rPr lang="en-NZ" dirty="0" smtClean="0">
                <a:solidFill>
                  <a:schemeClr val="bg1"/>
                </a:solidFill>
              </a:rPr>
              <a:t>This objection starts with consciousness in order to explain consciousness, which actually sounds more like our argument rather than an objection. It does not even attempt to explain how a mind could arise from simple matter.</a:t>
            </a:r>
          </a:p>
          <a:p>
            <a:endParaRPr lang="en-NZ" dirty="0" smtClean="0">
              <a:solidFill>
                <a:schemeClr val="bg1"/>
              </a:solidFill>
            </a:endParaRPr>
          </a:p>
          <a:p>
            <a:pPr>
              <a:buFontTx/>
              <a:buChar char="-"/>
            </a:pPr>
            <a:r>
              <a:rPr lang="en-US" dirty="0" smtClean="0">
                <a:solidFill>
                  <a:schemeClr val="accent6"/>
                </a:solidFill>
              </a:rPr>
              <a:t> Philosopher </a:t>
            </a:r>
            <a:r>
              <a:rPr lang="en-US" dirty="0" smtClean="0">
                <a:solidFill>
                  <a:schemeClr val="accent6"/>
                </a:solidFill>
              </a:rPr>
              <a:t>Daniel </a:t>
            </a:r>
            <a:r>
              <a:rPr lang="en-US" dirty="0" smtClean="0">
                <a:solidFill>
                  <a:schemeClr val="accent6"/>
                </a:solidFill>
              </a:rPr>
              <a:t>Dennett has suggested </a:t>
            </a:r>
            <a:r>
              <a:rPr lang="en-US" dirty="0" smtClean="0">
                <a:solidFill>
                  <a:schemeClr val="accent6"/>
                </a:solidFill>
              </a:rPr>
              <a:t>that consciousness is an illusion.</a:t>
            </a:r>
            <a:r>
              <a:rPr lang="en-US" dirty="0" smtClean="0">
                <a:solidFill>
                  <a:schemeClr val="bg1"/>
                </a:solidFill>
              </a:rPr>
              <a:t> </a:t>
            </a:r>
          </a:p>
          <a:p>
            <a:pPr lvl="1">
              <a:buFontTx/>
              <a:buChar char="-"/>
            </a:pPr>
            <a:r>
              <a:rPr lang="en-US" dirty="0" smtClean="0">
                <a:solidFill>
                  <a:schemeClr val="bg1"/>
                </a:solidFill>
              </a:rPr>
              <a:t> </a:t>
            </a:r>
            <a:r>
              <a:rPr lang="en-US" dirty="0" smtClean="0">
                <a:solidFill>
                  <a:schemeClr val="bg1"/>
                </a:solidFill>
              </a:rPr>
              <a:t>O</a:t>
            </a:r>
            <a:r>
              <a:rPr lang="en-US" dirty="0" smtClean="0">
                <a:solidFill>
                  <a:schemeClr val="bg1"/>
                </a:solidFill>
              </a:rPr>
              <a:t>ne </a:t>
            </a:r>
            <a:r>
              <a:rPr lang="en-US" dirty="0" smtClean="0">
                <a:solidFill>
                  <a:schemeClr val="bg1"/>
                </a:solidFill>
              </a:rPr>
              <a:t>must have a consciousness first before being fooled by an illusion</a:t>
            </a:r>
            <a:r>
              <a:rPr lang="en-US" dirty="0" smtClean="0">
                <a:solidFill>
                  <a:schemeClr val="bg1"/>
                </a:solidFill>
              </a:rPr>
              <a:t>.</a:t>
            </a:r>
          </a:p>
          <a:p>
            <a:pPr lvl="1">
              <a:buFontTx/>
              <a:buChar char="-"/>
            </a:pPr>
            <a:r>
              <a:rPr lang="en-US" dirty="0" smtClean="0">
                <a:solidFill>
                  <a:schemeClr val="bg1"/>
                </a:solidFill>
              </a:rPr>
              <a:t> If </a:t>
            </a:r>
            <a:r>
              <a:rPr lang="en-US" dirty="0" smtClean="0">
                <a:solidFill>
                  <a:schemeClr val="bg1"/>
                </a:solidFill>
              </a:rPr>
              <a:t>my consciousness is an illusion, why should I trust any of my conscious thoughts, including the thought that my consciousness is an illusion</a:t>
            </a:r>
            <a:r>
              <a:rPr lang="en-US" dirty="0" smtClean="0">
                <a:solidFill>
                  <a:schemeClr val="bg1"/>
                </a:solidFill>
              </a:rPr>
              <a:t>?</a:t>
            </a:r>
            <a:endParaRPr lang="en-NZ" dirty="0" smtClean="0">
              <a:solidFill>
                <a:schemeClr val="bg1"/>
              </a:solidFill>
            </a:endParaRPr>
          </a:p>
        </p:txBody>
      </p:sp>
      <p:pic>
        <p:nvPicPr>
          <p:cNvPr id="4" name="Picture 3" descr="daniel-dennett.jpg"/>
          <p:cNvPicPr>
            <a:picLocks noChangeAspect="1"/>
          </p:cNvPicPr>
          <p:nvPr/>
        </p:nvPicPr>
        <p:blipFill>
          <a:blip r:embed="rId4" cstate="print"/>
          <a:stretch>
            <a:fillRect/>
          </a:stretch>
        </p:blipFill>
        <p:spPr>
          <a:xfrm>
            <a:off x="7308304" y="4581128"/>
            <a:ext cx="1800200" cy="18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5601533"/>
          </a:xfrm>
          <a:prstGeom prst="rect">
            <a:avLst/>
          </a:prstGeom>
          <a:noFill/>
        </p:spPr>
        <p:txBody>
          <a:bodyPr wrap="square" rtlCol="0">
            <a:spAutoFit/>
          </a:bodyPr>
          <a:lstStyle/>
          <a:p>
            <a:r>
              <a:rPr lang="en-NZ" sz="2000" b="1" dirty="0" smtClean="0">
                <a:solidFill>
                  <a:schemeClr val="bg1"/>
                </a:solidFill>
              </a:rPr>
              <a:t>Objections:</a:t>
            </a:r>
          </a:p>
          <a:p>
            <a:pPr>
              <a:buFontTx/>
              <a:buChar char="-"/>
            </a:pPr>
            <a:r>
              <a:rPr lang="en-US" dirty="0" smtClean="0">
                <a:solidFill>
                  <a:schemeClr val="accent6"/>
                </a:solidFill>
              </a:rPr>
              <a:t> Consciousness is </a:t>
            </a:r>
            <a:r>
              <a:rPr lang="en-US" dirty="0" smtClean="0">
                <a:solidFill>
                  <a:schemeClr val="accent6"/>
                </a:solidFill>
              </a:rPr>
              <a:t>a natural by-product of our brain’s </a:t>
            </a:r>
            <a:r>
              <a:rPr lang="en-US" dirty="0" smtClean="0">
                <a:solidFill>
                  <a:schemeClr val="accent6"/>
                </a:solidFill>
              </a:rPr>
              <a:t>complexity</a:t>
            </a:r>
            <a:r>
              <a:rPr lang="en-US" dirty="0" smtClean="0">
                <a:solidFill>
                  <a:schemeClr val="accent6"/>
                </a:solidFill>
              </a:rPr>
              <a:t>. </a:t>
            </a:r>
            <a:endParaRPr lang="en-US" dirty="0" smtClean="0">
              <a:solidFill>
                <a:schemeClr val="accent6"/>
              </a:solidFill>
            </a:endParaRPr>
          </a:p>
          <a:p>
            <a:r>
              <a:rPr lang="en-US" dirty="0" smtClean="0">
                <a:solidFill>
                  <a:schemeClr val="accent6"/>
                </a:solidFill>
              </a:rPr>
              <a:t>   It emerges </a:t>
            </a:r>
            <a:r>
              <a:rPr lang="en-US" dirty="0" smtClean="0">
                <a:solidFill>
                  <a:schemeClr val="accent6"/>
                </a:solidFill>
              </a:rPr>
              <a:t>as the right matter is arranged in the right way. </a:t>
            </a:r>
            <a:endParaRPr lang="en-US" dirty="0" smtClean="0">
              <a:solidFill>
                <a:schemeClr val="accent6"/>
              </a:solidFill>
            </a:endParaRPr>
          </a:p>
          <a:p>
            <a:pPr lvl="1">
              <a:buFontTx/>
              <a:buChar char="-"/>
            </a:pPr>
            <a:r>
              <a:rPr lang="en-US" dirty="0" smtClean="0">
                <a:solidFill>
                  <a:schemeClr val="bg1"/>
                </a:solidFill>
              </a:rPr>
              <a:t> Philosopher J.P</a:t>
            </a:r>
            <a:r>
              <a:rPr lang="en-US" dirty="0" smtClean="0">
                <a:solidFill>
                  <a:schemeClr val="bg1"/>
                </a:solidFill>
              </a:rPr>
              <a:t>. Moreland </a:t>
            </a:r>
            <a:r>
              <a:rPr lang="en-US" dirty="0" smtClean="0">
                <a:solidFill>
                  <a:schemeClr val="bg1"/>
                </a:solidFill>
              </a:rPr>
              <a:t>has explained some </a:t>
            </a:r>
          </a:p>
          <a:p>
            <a:pPr lvl="1"/>
            <a:r>
              <a:rPr lang="en-US" dirty="0" smtClean="0">
                <a:solidFill>
                  <a:schemeClr val="bg1"/>
                </a:solidFill>
              </a:rPr>
              <a:t>   problems </a:t>
            </a:r>
            <a:r>
              <a:rPr lang="en-US" dirty="0" smtClean="0">
                <a:solidFill>
                  <a:schemeClr val="bg1"/>
                </a:solidFill>
              </a:rPr>
              <a:t>with this </a:t>
            </a:r>
            <a:r>
              <a:rPr lang="en-US" dirty="0" smtClean="0">
                <a:solidFill>
                  <a:schemeClr val="bg1"/>
                </a:solidFill>
              </a:rPr>
              <a:t>idea:</a:t>
            </a:r>
          </a:p>
          <a:p>
            <a:pPr lvl="1"/>
            <a:endParaRPr lang="en-US" sz="1200" dirty="0" smtClean="0">
              <a:solidFill>
                <a:schemeClr val="bg1"/>
              </a:solidFill>
            </a:endParaRPr>
          </a:p>
          <a:p>
            <a:pPr lvl="1"/>
            <a:endParaRPr lang="en-NZ" dirty="0" smtClean="0">
              <a:solidFill>
                <a:schemeClr val="bg1"/>
              </a:solidFill>
            </a:endParaRPr>
          </a:p>
          <a:p>
            <a:pPr marL="800100" lvl="1" indent="-342900">
              <a:buFont typeface="+mj-lt"/>
              <a:buAutoNum type="arabicPeriod"/>
            </a:pPr>
            <a:r>
              <a:rPr lang="en-US" sz="1600" dirty="0" smtClean="0">
                <a:solidFill>
                  <a:schemeClr val="bg1"/>
                </a:solidFill>
              </a:rPr>
              <a:t>This </a:t>
            </a:r>
            <a:r>
              <a:rPr lang="en-US" sz="1600" dirty="0" smtClean="0">
                <a:solidFill>
                  <a:schemeClr val="bg1"/>
                </a:solidFill>
              </a:rPr>
              <a:t>is no longer treating matter as naturalists normally </a:t>
            </a:r>
            <a:r>
              <a:rPr lang="en-US" sz="1600" dirty="0" smtClean="0">
                <a:solidFill>
                  <a:schemeClr val="bg1"/>
                </a:solidFill>
              </a:rPr>
              <a:t>do - as </a:t>
            </a:r>
            <a:r>
              <a:rPr lang="en-US" sz="1600" dirty="0" smtClean="0">
                <a:solidFill>
                  <a:schemeClr val="bg1"/>
                </a:solidFill>
              </a:rPr>
              <a:t>brute stuff that can be completely described by the laws of nature. They are now attributing mental potentials to matter that get activated at the right level of complexity. This is called panpsychism, and it’s closer to theism than atheism. If a small mind can emerge when matter reaches a certain level of complexity, why </a:t>
            </a:r>
            <a:r>
              <a:rPr lang="en-US" sz="1600" dirty="0" smtClean="0">
                <a:solidFill>
                  <a:schemeClr val="bg1"/>
                </a:solidFill>
              </a:rPr>
              <a:t>could </a:t>
            </a:r>
            <a:r>
              <a:rPr lang="en-US" sz="1600" dirty="0" smtClean="0">
                <a:solidFill>
                  <a:schemeClr val="bg1"/>
                </a:solidFill>
              </a:rPr>
              <a:t>a far greater mind (God) </a:t>
            </a:r>
            <a:r>
              <a:rPr lang="en-US" sz="1600" dirty="0" smtClean="0">
                <a:solidFill>
                  <a:schemeClr val="bg1"/>
                </a:solidFill>
              </a:rPr>
              <a:t>not emerge </a:t>
            </a:r>
            <a:r>
              <a:rPr lang="en-US" sz="1600" dirty="0" smtClean="0">
                <a:solidFill>
                  <a:schemeClr val="bg1"/>
                </a:solidFill>
              </a:rPr>
              <a:t>when millions of brain states reach a greater level of </a:t>
            </a:r>
            <a:r>
              <a:rPr lang="en-US" sz="1600" dirty="0" smtClean="0">
                <a:solidFill>
                  <a:schemeClr val="bg1"/>
                </a:solidFill>
              </a:rPr>
              <a:t>consciousness?</a:t>
            </a:r>
          </a:p>
          <a:p>
            <a:pPr marL="800100" lvl="1" indent="-342900">
              <a:buFont typeface="+mj-lt"/>
              <a:buAutoNum type="arabicPeriod"/>
            </a:pPr>
            <a:endParaRPr lang="en-US" sz="1100" dirty="0" smtClean="0">
              <a:solidFill>
                <a:schemeClr val="bg1"/>
              </a:solidFill>
            </a:endParaRPr>
          </a:p>
          <a:p>
            <a:pPr marL="800100" lvl="1" indent="-342900">
              <a:buFont typeface="+mj-lt"/>
              <a:buAutoNum type="arabicPeriod"/>
            </a:pPr>
            <a:r>
              <a:rPr lang="en-US" sz="1600" dirty="0" smtClean="0">
                <a:solidFill>
                  <a:schemeClr val="bg1"/>
                </a:solidFill>
              </a:rPr>
              <a:t>This </a:t>
            </a:r>
            <a:r>
              <a:rPr lang="en-US" sz="1600" dirty="0" smtClean="0">
                <a:solidFill>
                  <a:schemeClr val="bg1"/>
                </a:solidFill>
              </a:rPr>
              <a:t>idea is </a:t>
            </a:r>
            <a:r>
              <a:rPr lang="en-US" sz="1600" dirty="0" smtClean="0">
                <a:solidFill>
                  <a:schemeClr val="bg1"/>
                </a:solidFill>
              </a:rPr>
              <a:t>deterministic</a:t>
            </a:r>
            <a:r>
              <a:rPr lang="en-US" sz="1600" dirty="0" smtClean="0">
                <a:solidFill>
                  <a:schemeClr val="bg1"/>
                </a:solidFill>
              </a:rPr>
              <a:t>. If consciousness is just a function of the brain, and my brain functions according to the laws of </a:t>
            </a:r>
            <a:r>
              <a:rPr lang="en-US" sz="1600" dirty="0" smtClean="0">
                <a:solidFill>
                  <a:schemeClr val="bg1"/>
                </a:solidFill>
              </a:rPr>
              <a:t>nature just like any other physical thing, why </a:t>
            </a:r>
            <a:r>
              <a:rPr lang="en-US" sz="1600" dirty="0" smtClean="0">
                <a:solidFill>
                  <a:schemeClr val="bg1"/>
                </a:solidFill>
              </a:rPr>
              <a:t>should I</a:t>
            </a:r>
            <a:r>
              <a:rPr lang="en-US" sz="1600" dirty="0" smtClean="0">
                <a:solidFill>
                  <a:schemeClr val="bg1"/>
                </a:solidFill>
              </a:rPr>
              <a:t> </a:t>
            </a:r>
            <a:r>
              <a:rPr lang="en-US" sz="1600" dirty="0" smtClean="0">
                <a:solidFill>
                  <a:schemeClr val="bg1"/>
                </a:solidFill>
              </a:rPr>
              <a:t>trust anything </a:t>
            </a:r>
            <a:r>
              <a:rPr lang="en-US" sz="1600" dirty="0" smtClean="0">
                <a:solidFill>
                  <a:schemeClr val="bg1"/>
                </a:solidFill>
              </a:rPr>
              <a:t>my mind thinks </a:t>
            </a:r>
            <a:r>
              <a:rPr lang="en-US" sz="1600" dirty="0" smtClean="0">
                <a:solidFill>
                  <a:schemeClr val="bg1"/>
                </a:solidFill>
              </a:rPr>
              <a:t>as being rational or </a:t>
            </a:r>
            <a:r>
              <a:rPr lang="en-US" sz="1600" dirty="0" smtClean="0">
                <a:solidFill>
                  <a:schemeClr val="bg1"/>
                </a:solidFill>
              </a:rPr>
              <a:t>true? That would mean that my thoughts are simply reactions rather than being capable of reason.</a:t>
            </a:r>
          </a:p>
          <a:p>
            <a:pPr marL="800100" lvl="1" indent="-342900">
              <a:buFont typeface="+mj-lt"/>
              <a:buAutoNum type="arabicPeriod"/>
            </a:pPr>
            <a:endParaRPr lang="en-US" sz="1100" dirty="0" smtClean="0">
              <a:solidFill>
                <a:schemeClr val="bg1"/>
              </a:solidFill>
            </a:endParaRPr>
          </a:p>
          <a:p>
            <a:pPr marL="800100" lvl="1" indent="-342900">
              <a:buFont typeface="+mj-lt"/>
              <a:buAutoNum type="arabicPeriod"/>
            </a:pPr>
            <a:r>
              <a:rPr lang="en-US" sz="1600" dirty="0" smtClean="0">
                <a:solidFill>
                  <a:schemeClr val="bg1"/>
                </a:solidFill>
              </a:rPr>
              <a:t>There </a:t>
            </a:r>
            <a:r>
              <a:rPr lang="en-US" sz="1600" dirty="0" smtClean="0">
                <a:solidFill>
                  <a:schemeClr val="bg1"/>
                </a:solidFill>
              </a:rPr>
              <a:t>would be no </a:t>
            </a:r>
            <a:r>
              <a:rPr lang="en-US" sz="1600" dirty="0" smtClean="0">
                <a:solidFill>
                  <a:schemeClr val="bg1"/>
                </a:solidFill>
              </a:rPr>
              <a:t>“unified self”. </a:t>
            </a:r>
            <a:r>
              <a:rPr lang="en-US" sz="1600" dirty="0" smtClean="0">
                <a:solidFill>
                  <a:schemeClr val="bg1"/>
                </a:solidFill>
              </a:rPr>
              <a:t>Brain function is spread throughout the brain. If you lose 53% of your brain, then you will lose some of that function. But you will not be 47% of a person. We all know that we are unified selves regardless of our brains.</a:t>
            </a:r>
            <a:endParaRPr lang="en-NZ" sz="1600" b="1" dirty="0" smtClean="0">
              <a:solidFill>
                <a:schemeClr val="bg1"/>
              </a:solidFill>
            </a:endParaRPr>
          </a:p>
        </p:txBody>
      </p:sp>
      <p:pic>
        <p:nvPicPr>
          <p:cNvPr id="4" name="Picture 3" descr="JP-Moreland.jpg"/>
          <p:cNvPicPr>
            <a:picLocks noChangeAspect="1"/>
          </p:cNvPicPr>
          <p:nvPr/>
        </p:nvPicPr>
        <p:blipFill>
          <a:blip r:embed="rId4" cstate="print"/>
          <a:srcRect l="26900" t="3801" r="22700" b="33200"/>
          <a:stretch>
            <a:fillRect/>
          </a:stretch>
        </p:blipFill>
        <p:spPr>
          <a:xfrm>
            <a:off x="6876256" y="1484784"/>
            <a:ext cx="1440160" cy="18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500"/>
                                        <p:tgtEl>
                                          <p:spTgt spid="7">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animEffect transition="in" filter="fade">
                                      <p:cBhvr>
                                        <p:cTn id="36"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4555093"/>
          </a:xfrm>
          <a:prstGeom prst="rect">
            <a:avLst/>
          </a:prstGeom>
          <a:noFill/>
        </p:spPr>
        <p:txBody>
          <a:bodyPr wrap="square" rtlCol="0">
            <a:spAutoFit/>
          </a:bodyPr>
          <a:lstStyle/>
          <a:p>
            <a:r>
              <a:rPr lang="en-NZ" sz="2000" b="1" dirty="0" smtClean="0">
                <a:solidFill>
                  <a:schemeClr val="bg1"/>
                </a:solidFill>
              </a:rPr>
              <a:t>Objections:</a:t>
            </a:r>
          </a:p>
          <a:p>
            <a:pPr>
              <a:buFontTx/>
              <a:buChar char="-"/>
            </a:pPr>
            <a:r>
              <a:rPr lang="en-US" dirty="0" smtClean="0">
                <a:solidFill>
                  <a:schemeClr val="accent6"/>
                </a:solidFill>
              </a:rPr>
              <a:t> If the mind is separate from the brain, why does brain damage affect our mental </a:t>
            </a:r>
            <a:r>
              <a:rPr lang="en-US" dirty="0" err="1" smtClean="0">
                <a:solidFill>
                  <a:schemeClr val="accent6"/>
                </a:solidFill>
              </a:rPr>
              <a:t>abilites</a:t>
            </a:r>
            <a:r>
              <a:rPr lang="en-US" dirty="0" smtClean="0">
                <a:solidFill>
                  <a:schemeClr val="accent6"/>
                </a:solidFill>
              </a:rPr>
              <a:t>, like memory loss?</a:t>
            </a:r>
          </a:p>
          <a:p>
            <a:pPr lvl="1">
              <a:buFontTx/>
              <a:buChar char="-"/>
            </a:pPr>
            <a:r>
              <a:rPr lang="en-US" dirty="0" smtClean="0">
                <a:solidFill>
                  <a:schemeClr val="bg1"/>
                </a:solidFill>
              </a:rPr>
              <a:t> It is clear that the mind and brain are linked somehow, but that does not mean that they are the same thing.</a:t>
            </a:r>
          </a:p>
          <a:p>
            <a:pPr lvl="1">
              <a:buFontTx/>
              <a:buChar char="-"/>
            </a:pPr>
            <a:r>
              <a:rPr lang="en-US" dirty="0" smtClean="0">
                <a:solidFill>
                  <a:schemeClr val="bg1"/>
                </a:solidFill>
              </a:rPr>
              <a:t> </a:t>
            </a:r>
            <a:r>
              <a:rPr lang="en-US" dirty="0" smtClean="0">
                <a:solidFill>
                  <a:schemeClr val="bg1"/>
                </a:solidFill>
              </a:rPr>
              <a:t>Memories do not have spatial extension, but brains are spatially extended things. Our memories do not reside in our brains.</a:t>
            </a:r>
          </a:p>
          <a:p>
            <a:pPr lvl="1">
              <a:buFontTx/>
              <a:buChar char="-"/>
            </a:pPr>
            <a:r>
              <a:rPr lang="en-US" dirty="0" smtClean="0">
                <a:solidFill>
                  <a:schemeClr val="bg1"/>
                </a:solidFill>
              </a:rPr>
              <a:t> </a:t>
            </a:r>
            <a:r>
              <a:rPr lang="en-US" dirty="0" smtClean="0">
                <a:solidFill>
                  <a:schemeClr val="bg1"/>
                </a:solidFill>
              </a:rPr>
              <a:t>If you were strapped into a car and unable to get out, your ability to move around town would depend on the car working. But if the steering system broke and could only turn right, you would be limited in which direction you could steer the car.</a:t>
            </a:r>
          </a:p>
          <a:p>
            <a:pPr lvl="1">
              <a:buFontTx/>
              <a:buChar char="-"/>
            </a:pPr>
            <a:r>
              <a:rPr lang="en-US" dirty="0" smtClean="0">
                <a:solidFill>
                  <a:schemeClr val="bg1"/>
                </a:solidFill>
              </a:rPr>
              <a:t> </a:t>
            </a:r>
            <a:r>
              <a:rPr lang="en-US" dirty="0" smtClean="0">
                <a:solidFill>
                  <a:schemeClr val="bg1"/>
                </a:solidFill>
              </a:rPr>
              <a:t>Or consider a CD that contains musical information. If you put the CD into the right retrieval system, you can play the music. If the retrieval system is damaged, it will distort the music or not play it at all.</a:t>
            </a:r>
          </a:p>
          <a:p>
            <a:pPr lvl="1">
              <a:buFontTx/>
              <a:buChar char="-"/>
            </a:pPr>
            <a:r>
              <a:rPr lang="en-US" dirty="0" smtClean="0">
                <a:solidFill>
                  <a:schemeClr val="bg1"/>
                </a:solidFill>
              </a:rPr>
              <a:t> A</a:t>
            </a:r>
            <a:r>
              <a:rPr lang="en-US" dirty="0" smtClean="0">
                <a:solidFill>
                  <a:schemeClr val="bg1"/>
                </a:solidFill>
              </a:rPr>
              <a:t> problem with someone’s body may hinder their ability to do something (like memory recall issues after a brain injury or from Alzheimer's), but that does not mean that their mind is the same thing as their brain.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7"/>
            <a:ext cx="8928992" cy="5509200"/>
          </a:xfrm>
          <a:prstGeom prst="rect">
            <a:avLst/>
          </a:prstGeom>
          <a:noFill/>
        </p:spPr>
        <p:txBody>
          <a:bodyPr wrap="square" rtlCol="0">
            <a:spAutoFit/>
          </a:bodyPr>
          <a:lstStyle/>
          <a:p>
            <a:r>
              <a:rPr lang="en-NZ" sz="2000" b="1" dirty="0" smtClean="0">
                <a:solidFill>
                  <a:schemeClr val="bg1"/>
                </a:solidFill>
              </a:rPr>
              <a:t>To show how absurd naturalistic attempts to explain mind can get:</a:t>
            </a:r>
          </a:p>
          <a:p>
            <a:endParaRPr lang="en-NZ" sz="1100" dirty="0" smtClean="0">
              <a:solidFill>
                <a:schemeClr val="bg1"/>
              </a:solidFill>
            </a:endParaRPr>
          </a:p>
          <a:p>
            <a:r>
              <a:rPr lang="en-NZ" sz="1600" dirty="0" smtClean="0">
                <a:solidFill>
                  <a:schemeClr val="bg1"/>
                </a:solidFill>
              </a:rPr>
              <a:t>This is from an actual TED talk about consciousness.</a:t>
            </a:r>
          </a:p>
          <a:p>
            <a:r>
              <a:rPr lang="en-NZ" sz="1600" dirty="0" smtClean="0">
                <a:solidFill>
                  <a:schemeClr val="bg1"/>
                </a:solidFill>
              </a:rPr>
              <a:t>The speaker was Anil Seth, who is a professor </a:t>
            </a:r>
            <a:r>
              <a:rPr lang="en-NZ" sz="1600" dirty="0" smtClean="0">
                <a:solidFill>
                  <a:schemeClr val="bg1"/>
                </a:solidFill>
              </a:rPr>
              <a:t>of </a:t>
            </a:r>
            <a:r>
              <a:rPr lang="en-NZ" sz="1600" dirty="0" smtClean="0">
                <a:solidFill>
                  <a:schemeClr val="bg1"/>
                </a:solidFill>
              </a:rPr>
              <a:t>cognitive </a:t>
            </a:r>
          </a:p>
          <a:p>
            <a:r>
              <a:rPr lang="en-NZ" sz="1600" dirty="0" smtClean="0">
                <a:solidFill>
                  <a:schemeClr val="bg1"/>
                </a:solidFill>
              </a:rPr>
              <a:t>and computational </a:t>
            </a:r>
            <a:r>
              <a:rPr lang="en-NZ" sz="1600" dirty="0" smtClean="0">
                <a:solidFill>
                  <a:schemeClr val="bg1"/>
                </a:solidFill>
              </a:rPr>
              <a:t>n</a:t>
            </a:r>
            <a:r>
              <a:rPr lang="en-NZ" sz="1600" dirty="0" smtClean="0">
                <a:solidFill>
                  <a:schemeClr val="bg1"/>
                </a:solidFill>
              </a:rPr>
              <a:t>euroscience at the University </a:t>
            </a:r>
            <a:r>
              <a:rPr lang="en-NZ" sz="1600" dirty="0" smtClean="0">
                <a:solidFill>
                  <a:schemeClr val="bg1"/>
                </a:solidFill>
              </a:rPr>
              <a:t>of </a:t>
            </a:r>
            <a:r>
              <a:rPr lang="en-NZ" sz="1600" dirty="0" smtClean="0">
                <a:solidFill>
                  <a:schemeClr val="bg1"/>
                </a:solidFill>
              </a:rPr>
              <a:t>Sussex, and</a:t>
            </a:r>
          </a:p>
          <a:p>
            <a:r>
              <a:rPr lang="en-NZ" sz="1600" dirty="0" smtClean="0">
                <a:solidFill>
                  <a:schemeClr val="bg1"/>
                </a:solidFill>
              </a:rPr>
              <a:t>the </a:t>
            </a:r>
            <a:r>
              <a:rPr lang="en-NZ" sz="1600" dirty="0" smtClean="0">
                <a:solidFill>
                  <a:schemeClr val="bg1"/>
                </a:solidFill>
              </a:rPr>
              <a:t>co-director of the </a:t>
            </a:r>
            <a:r>
              <a:rPr lang="en-NZ" sz="1600" dirty="0" err="1" smtClean="0">
                <a:solidFill>
                  <a:schemeClr val="bg1"/>
                </a:solidFill>
              </a:rPr>
              <a:t>Sackler</a:t>
            </a:r>
            <a:r>
              <a:rPr lang="en-NZ" sz="1600" dirty="0" smtClean="0">
                <a:solidFill>
                  <a:schemeClr val="bg1"/>
                </a:solidFill>
              </a:rPr>
              <a:t> </a:t>
            </a:r>
            <a:r>
              <a:rPr lang="en-NZ" sz="1600" dirty="0" smtClean="0">
                <a:solidFill>
                  <a:schemeClr val="bg1"/>
                </a:solidFill>
              </a:rPr>
              <a:t>Centre for Consciousness </a:t>
            </a:r>
            <a:r>
              <a:rPr lang="en-NZ" sz="1600" dirty="0" smtClean="0">
                <a:solidFill>
                  <a:schemeClr val="bg1"/>
                </a:solidFill>
              </a:rPr>
              <a:t>Science.</a:t>
            </a:r>
            <a:endParaRPr lang="en-NZ" sz="1600" dirty="0" smtClean="0">
              <a:solidFill>
                <a:schemeClr val="bg1"/>
              </a:solidFill>
            </a:endParaRPr>
          </a:p>
          <a:p>
            <a:endParaRPr lang="en-NZ" sz="1100" dirty="0" smtClean="0">
              <a:solidFill>
                <a:schemeClr val="bg1"/>
              </a:solidFill>
            </a:endParaRPr>
          </a:p>
          <a:p>
            <a:r>
              <a:rPr lang="en-NZ" sz="1600" dirty="0" smtClean="0">
                <a:solidFill>
                  <a:schemeClr val="bg1"/>
                </a:solidFill>
              </a:rPr>
              <a:t>He said:</a:t>
            </a:r>
            <a:endParaRPr lang="en-NZ" sz="1600" dirty="0" smtClean="0">
              <a:solidFill>
                <a:schemeClr val="bg1"/>
              </a:solidFill>
            </a:endParaRPr>
          </a:p>
          <a:p>
            <a:pPr lvl="1"/>
            <a:r>
              <a:rPr lang="en-NZ" sz="1600" dirty="0" smtClean="0">
                <a:solidFill>
                  <a:schemeClr val="accent3">
                    <a:lumMod val="75000"/>
                  </a:schemeClr>
                </a:solidFill>
              </a:rPr>
              <a:t>Hallucination = uncontrolled perception</a:t>
            </a:r>
          </a:p>
          <a:p>
            <a:pPr lvl="1"/>
            <a:r>
              <a:rPr lang="en-NZ" sz="1600" dirty="0" smtClean="0">
                <a:solidFill>
                  <a:schemeClr val="accent3">
                    <a:lumMod val="75000"/>
                  </a:schemeClr>
                </a:solidFill>
              </a:rPr>
              <a:t>Perception = controlled hallucination</a:t>
            </a:r>
          </a:p>
          <a:p>
            <a:endParaRPr lang="en-NZ" sz="1100" dirty="0" smtClean="0">
              <a:solidFill>
                <a:schemeClr val="bg1"/>
              </a:solidFill>
            </a:endParaRPr>
          </a:p>
          <a:p>
            <a:r>
              <a:rPr lang="en-NZ" sz="1600" dirty="0" smtClean="0">
                <a:solidFill>
                  <a:schemeClr val="bg1"/>
                </a:solidFill>
              </a:rPr>
              <a:t>Anil said, “We’re all hallucinating all the time, including right now. It’s just that when we agree about our hallucinations, we call that ‘reality’.”</a:t>
            </a:r>
          </a:p>
          <a:p>
            <a:endParaRPr lang="en-NZ" sz="1100" dirty="0" smtClean="0">
              <a:solidFill>
                <a:schemeClr val="bg1"/>
              </a:solidFill>
            </a:endParaRPr>
          </a:p>
          <a:p>
            <a:r>
              <a:rPr lang="en-NZ" sz="1600" dirty="0" smtClean="0">
                <a:solidFill>
                  <a:schemeClr val="bg1"/>
                </a:solidFill>
              </a:rPr>
              <a:t>If we plug Anil’s definition of a hallucination into his definition of perception, we get: </a:t>
            </a:r>
          </a:p>
          <a:p>
            <a:r>
              <a:rPr lang="en-NZ" sz="1600" dirty="0" smtClean="0">
                <a:solidFill>
                  <a:schemeClr val="accent3">
                    <a:lumMod val="75000"/>
                  </a:schemeClr>
                </a:solidFill>
              </a:rPr>
              <a:t>Perception = controlled uncontrolled perception.</a:t>
            </a:r>
            <a:r>
              <a:rPr lang="en-NZ" sz="1600" dirty="0" smtClean="0">
                <a:solidFill>
                  <a:schemeClr val="bg1"/>
                </a:solidFill>
              </a:rPr>
              <a:t> What?!</a:t>
            </a:r>
          </a:p>
          <a:p>
            <a:endParaRPr lang="en-NZ" sz="1100" dirty="0" smtClean="0">
              <a:solidFill>
                <a:schemeClr val="bg1"/>
              </a:solidFill>
            </a:endParaRPr>
          </a:p>
          <a:p>
            <a:r>
              <a:rPr lang="en-NZ" sz="1600" dirty="0" smtClean="0">
                <a:solidFill>
                  <a:schemeClr val="bg1"/>
                </a:solidFill>
              </a:rPr>
              <a:t>More alarmingly, Anil talked about how he ceased to exist when he went under general anaesthesia for surgery. He said, “Anaesthesia: it’s a modern kind of magic. It turns people into objects, and then (we hope) back again into people.”</a:t>
            </a:r>
          </a:p>
          <a:p>
            <a:endParaRPr lang="en-NZ" sz="1100" dirty="0" smtClean="0">
              <a:solidFill>
                <a:schemeClr val="bg1"/>
              </a:solidFill>
            </a:endParaRPr>
          </a:p>
          <a:p>
            <a:r>
              <a:rPr lang="en-NZ" sz="1600" dirty="0" smtClean="0">
                <a:solidFill>
                  <a:schemeClr val="bg1"/>
                </a:solidFill>
              </a:rPr>
              <a:t>By defining consciousness as Anil does, he removes personhood from people who are currently unconscious, meaning we can just treat them as objects.</a:t>
            </a:r>
          </a:p>
        </p:txBody>
      </p:sp>
      <p:pic>
        <p:nvPicPr>
          <p:cNvPr id="1026" name="Picture 2"/>
          <p:cNvPicPr>
            <a:picLocks noChangeAspect="1" noChangeArrowheads="1"/>
          </p:cNvPicPr>
          <p:nvPr/>
        </p:nvPicPr>
        <p:blipFill>
          <a:blip r:embed="rId4" cstate="print"/>
          <a:srcRect/>
          <a:stretch>
            <a:fillRect/>
          </a:stretch>
        </p:blipFill>
        <p:spPr bwMode="auto">
          <a:xfrm>
            <a:off x="5652120" y="1844824"/>
            <a:ext cx="3348595" cy="1798141"/>
          </a:xfrm>
          <a:prstGeom prst="rect">
            <a:avLst/>
          </a:prstGeom>
          <a:noFill/>
          <a:ln w="9525">
            <a:noFill/>
            <a:miter lim="800000"/>
            <a:headEnd/>
            <a:tailEnd/>
          </a:ln>
        </p:spPr>
      </p:pic>
      <p:sp>
        <p:nvSpPr>
          <p:cNvPr id="6" name="TextBox 5"/>
          <p:cNvSpPr txBox="1"/>
          <p:nvPr/>
        </p:nvSpPr>
        <p:spPr>
          <a:xfrm>
            <a:off x="8172400" y="3717032"/>
            <a:ext cx="720080" cy="307777"/>
          </a:xfrm>
          <a:prstGeom prst="rect">
            <a:avLst/>
          </a:prstGeom>
          <a:noFill/>
        </p:spPr>
        <p:txBody>
          <a:bodyPr wrap="square" rtlCol="0">
            <a:spAutoFit/>
          </a:bodyPr>
          <a:lstStyle/>
          <a:p>
            <a:r>
              <a:rPr lang="en-NZ" sz="1400" dirty="0" smtClean="0">
                <a:solidFill>
                  <a:schemeClr val="bg1"/>
                </a:solidFill>
                <a:hlinkClick r:id="rId5"/>
              </a:rPr>
              <a:t>Source</a:t>
            </a:r>
            <a:endParaRPr lang="en-NZ"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Effect transition="in" filter="fade">
                                      <p:cBhvr>
                                        <p:cTn id="21" dur="500"/>
                                        <p:tgtEl>
                                          <p:spTgt spid="7">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fade">
                                      <p:cBhvr>
                                        <p:cTn id="24" dur="500"/>
                                        <p:tgtEl>
                                          <p:spTgt spid="7">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500"/>
                                        <p:tgtEl>
                                          <p:spTgt spid="7">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animEffect transition="in" filter="fade">
                                      <p:cBhvr>
                                        <p:cTn id="35" dur="500"/>
                                        <p:tgtEl>
                                          <p:spTgt spid="7">
                                            <p:txEl>
                                              <p:pRg st="11" end="1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13" end="13"/>
                                            </p:txEl>
                                          </p:spTgt>
                                        </p:tgtEl>
                                        <p:attrNameLst>
                                          <p:attrName>style.visibility</p:attrName>
                                        </p:attrNameLst>
                                      </p:cBhvr>
                                      <p:to>
                                        <p:strVal val="visible"/>
                                      </p:to>
                                    </p:set>
                                    <p:animEffect transition="in" filter="fade">
                                      <p:cBhvr>
                                        <p:cTn id="43" dur="500"/>
                                        <p:tgtEl>
                                          <p:spTgt spid="7">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xEl>
                                              <p:pRg st="14" end="14"/>
                                            </p:txEl>
                                          </p:spTgt>
                                        </p:tgtEl>
                                        <p:attrNameLst>
                                          <p:attrName>style.visibility</p:attrName>
                                        </p:attrNameLst>
                                      </p:cBhvr>
                                      <p:to>
                                        <p:strVal val="visible"/>
                                      </p:to>
                                    </p:set>
                                    <p:animEffect transition="in" filter="fade">
                                      <p:cBhvr>
                                        <p:cTn id="48" dur="500"/>
                                        <p:tgtEl>
                                          <p:spTgt spid="7">
                                            <p:txEl>
                                              <p:pRg st="14" end="1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xEl>
                                              <p:pRg st="16" end="16"/>
                                            </p:txEl>
                                          </p:spTgt>
                                        </p:tgtEl>
                                        <p:attrNameLst>
                                          <p:attrName>style.visibility</p:attrName>
                                        </p:attrNameLst>
                                      </p:cBhvr>
                                      <p:to>
                                        <p:strVal val="visible"/>
                                      </p:to>
                                    </p:set>
                                    <p:animEffect transition="in" filter="fade">
                                      <p:cBhvr>
                                        <p:cTn id="53" dur="500"/>
                                        <p:tgtEl>
                                          <p:spTgt spid="7">
                                            <p:txEl>
                                              <p:pRg st="16" end="1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xEl>
                                              <p:pRg st="18" end="18"/>
                                            </p:txEl>
                                          </p:spTgt>
                                        </p:tgtEl>
                                        <p:attrNameLst>
                                          <p:attrName>style.visibility</p:attrName>
                                        </p:attrNameLst>
                                      </p:cBhvr>
                                      <p:to>
                                        <p:strVal val="visible"/>
                                      </p:to>
                                    </p:set>
                                    <p:animEffect transition="in" filter="fade">
                                      <p:cBhvr>
                                        <p:cTn id="58" dur="500"/>
                                        <p:tgtEl>
                                          <p:spTgt spid="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331640" y="2204864"/>
            <a:ext cx="6480720" cy="3908762"/>
          </a:xfrm>
          <a:prstGeom prst="rect">
            <a:avLst/>
          </a:prstGeom>
          <a:noFill/>
        </p:spPr>
        <p:txBody>
          <a:bodyPr wrap="square" rtlCol="0">
            <a:spAutoFit/>
          </a:bodyPr>
          <a:lstStyle/>
          <a:p>
            <a:pPr algn="ctr"/>
            <a:r>
              <a:rPr lang="en-NZ" sz="2800" b="1" dirty="0" smtClean="0">
                <a:solidFill>
                  <a:schemeClr val="bg1"/>
                </a:solidFill>
              </a:rPr>
              <a:t>What is </a:t>
            </a:r>
            <a:r>
              <a:rPr lang="en-NZ" sz="2800" b="1" dirty="0" smtClean="0">
                <a:solidFill>
                  <a:schemeClr val="bg1"/>
                </a:solidFill>
              </a:rPr>
              <a:t>consciousness?</a:t>
            </a:r>
            <a:endParaRPr lang="en-NZ" sz="2800" b="1" dirty="0" smtClean="0">
              <a:solidFill>
                <a:schemeClr val="bg1"/>
              </a:solidFill>
            </a:endParaRPr>
          </a:p>
          <a:p>
            <a:pPr algn="ctr"/>
            <a:r>
              <a:rPr lang="en-NZ" sz="2000" dirty="0" smtClean="0">
                <a:solidFill>
                  <a:schemeClr val="bg1"/>
                </a:solidFill>
              </a:rPr>
              <a:t>Simply pu</a:t>
            </a:r>
            <a:r>
              <a:rPr lang="en-NZ" sz="2000" dirty="0" smtClean="0">
                <a:solidFill>
                  <a:schemeClr val="bg1"/>
                </a:solidFill>
              </a:rPr>
              <a:t>t: </a:t>
            </a:r>
            <a:r>
              <a:rPr lang="en-NZ" sz="2000" dirty="0" smtClean="0">
                <a:solidFill>
                  <a:schemeClr val="bg1"/>
                </a:solidFill>
              </a:rPr>
              <a:t>b</a:t>
            </a:r>
            <a:r>
              <a:rPr lang="en-NZ" sz="2000" dirty="0" smtClean="0">
                <a:solidFill>
                  <a:schemeClr val="bg1"/>
                </a:solidFill>
              </a:rPr>
              <a:t>eing self-aware.</a:t>
            </a:r>
          </a:p>
          <a:p>
            <a:pPr algn="ctr"/>
            <a:endParaRPr lang="en-NZ" sz="2000" dirty="0" smtClean="0">
              <a:solidFill>
                <a:schemeClr val="bg1"/>
              </a:solidFill>
            </a:endParaRPr>
          </a:p>
          <a:p>
            <a:pPr algn="ctr"/>
            <a:r>
              <a:rPr lang="en-NZ" sz="2000" dirty="0" smtClean="0">
                <a:solidFill>
                  <a:schemeClr val="bg1"/>
                </a:solidFill>
              </a:rPr>
              <a:t>Imagine you are having surgery on your knee. As you start to wake up, you hear the sounds of equipment and the voices of hospital staff around you. You feel the fabric of the bed sheets, a dull pain in your leg, and some hunger and thirst. You are becoming aware of yourself and your surroundings. You are gaining consciousness.</a:t>
            </a:r>
          </a:p>
          <a:p>
            <a:pPr algn="ctr"/>
            <a:endParaRPr lang="en-NZ" sz="2000" dirty="0" smtClean="0">
              <a:solidFill>
                <a:schemeClr val="bg1"/>
              </a:solidFill>
            </a:endParaRPr>
          </a:p>
          <a:p>
            <a:pPr algn="ctr"/>
            <a:r>
              <a:rPr lang="en-NZ" sz="2000" dirty="0" smtClean="0">
                <a:solidFill>
                  <a:schemeClr val="bg1"/>
                </a:solidFill>
              </a:rPr>
              <a:t>The question is: where does consciousness (or minds) come from?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5078313"/>
          </a:xfrm>
          <a:prstGeom prst="rect">
            <a:avLst/>
          </a:prstGeom>
          <a:noFill/>
        </p:spPr>
        <p:txBody>
          <a:bodyPr wrap="square" rtlCol="0">
            <a:spAutoFit/>
          </a:bodyPr>
          <a:lstStyle/>
          <a:p>
            <a:r>
              <a:rPr lang="en-NZ" sz="2400" b="1" dirty="0" smtClean="0">
                <a:solidFill>
                  <a:schemeClr val="bg1"/>
                </a:solidFill>
              </a:rPr>
              <a:t>“But minds are just brains!”</a:t>
            </a:r>
            <a:endParaRPr lang="en-NZ" sz="2400" dirty="0" smtClean="0">
              <a:solidFill>
                <a:schemeClr val="bg1"/>
              </a:solidFill>
            </a:endParaRPr>
          </a:p>
          <a:p>
            <a:r>
              <a:rPr lang="en-NZ" sz="2000" dirty="0" smtClean="0">
                <a:solidFill>
                  <a:schemeClr val="bg1"/>
                </a:solidFill>
              </a:rPr>
              <a:t>Many people will say that the brain is the same thing as the mind, positing an identity relationship</a:t>
            </a:r>
            <a:r>
              <a:rPr lang="en-NZ" sz="2000" dirty="0" smtClean="0">
                <a:solidFill>
                  <a:schemeClr val="bg1"/>
                </a:solidFill>
              </a:rPr>
              <a:t>.</a:t>
            </a:r>
          </a:p>
          <a:p>
            <a:endParaRPr lang="en-NZ" sz="2000" dirty="0" smtClean="0">
              <a:solidFill>
                <a:schemeClr val="bg1"/>
              </a:solidFill>
            </a:endParaRPr>
          </a:p>
          <a:p>
            <a:r>
              <a:rPr lang="en-NZ" sz="2000" dirty="0" smtClean="0">
                <a:solidFill>
                  <a:schemeClr val="bg1"/>
                </a:solidFill>
              </a:rPr>
              <a:t>There are </a:t>
            </a:r>
            <a:r>
              <a:rPr lang="en-NZ" sz="2000" dirty="0" smtClean="0">
                <a:solidFill>
                  <a:schemeClr val="bg1"/>
                </a:solidFill>
              </a:rPr>
              <a:t>around 4 </a:t>
            </a:r>
            <a:r>
              <a:rPr lang="en-NZ" sz="2000" dirty="0" smtClean="0">
                <a:solidFill>
                  <a:schemeClr val="bg1"/>
                </a:solidFill>
              </a:rPr>
              <a:t>fundamental laws of logic. In this situation, we can use the Law of Identity: </a:t>
            </a:r>
            <a:endParaRPr lang="en-NZ" sz="2000" dirty="0" smtClean="0">
              <a:solidFill>
                <a:schemeClr val="bg1"/>
              </a:solidFill>
            </a:endParaRPr>
          </a:p>
          <a:p>
            <a:pPr algn="ctr"/>
            <a:r>
              <a:rPr lang="en-NZ" sz="2000" b="1" dirty="0" smtClean="0">
                <a:solidFill>
                  <a:schemeClr val="accent3">
                    <a:lumMod val="75000"/>
                  </a:schemeClr>
                </a:solidFill>
              </a:rPr>
              <a:t>A = A</a:t>
            </a:r>
            <a:endParaRPr lang="en-NZ" sz="2000" dirty="0" smtClean="0">
              <a:solidFill>
                <a:schemeClr val="accent3">
                  <a:lumMod val="75000"/>
                </a:schemeClr>
              </a:solidFill>
            </a:endParaRPr>
          </a:p>
          <a:p>
            <a:endParaRPr lang="en-NZ" sz="2000" dirty="0" smtClean="0">
              <a:solidFill>
                <a:schemeClr val="bg1"/>
              </a:solidFill>
            </a:endParaRPr>
          </a:p>
          <a:p>
            <a:r>
              <a:rPr lang="en-NZ" sz="2000" dirty="0" smtClean="0">
                <a:solidFill>
                  <a:schemeClr val="bg1"/>
                </a:solidFill>
              </a:rPr>
              <a:t>This law of identity means that two things are identical if they have the same </a:t>
            </a:r>
            <a:r>
              <a:rPr lang="en-NZ" sz="2000" dirty="0" smtClean="0">
                <a:solidFill>
                  <a:schemeClr val="bg1"/>
                </a:solidFill>
              </a:rPr>
              <a:t>properties</a:t>
            </a:r>
            <a:r>
              <a:rPr lang="en-NZ" sz="2000" dirty="0" smtClean="0">
                <a:solidFill>
                  <a:schemeClr val="bg1"/>
                </a:solidFill>
              </a:rPr>
              <a:t>:</a:t>
            </a:r>
            <a:endParaRPr lang="en-NZ" sz="2000" dirty="0" smtClean="0">
              <a:solidFill>
                <a:schemeClr val="bg1"/>
              </a:solidFill>
            </a:endParaRPr>
          </a:p>
          <a:p>
            <a:pPr algn="ctr"/>
            <a:r>
              <a:rPr lang="en-NZ" sz="2000" b="1" dirty="0" smtClean="0">
                <a:solidFill>
                  <a:schemeClr val="accent3">
                    <a:lumMod val="75000"/>
                  </a:schemeClr>
                </a:solidFill>
              </a:rPr>
              <a:t>Properties of A = Properties of A</a:t>
            </a:r>
          </a:p>
          <a:p>
            <a:endParaRPr lang="en-NZ" sz="2000" dirty="0" smtClean="0">
              <a:solidFill>
                <a:schemeClr val="bg1"/>
              </a:solidFill>
            </a:endParaRPr>
          </a:p>
          <a:p>
            <a:r>
              <a:rPr lang="en-NZ" sz="2000" dirty="0" smtClean="0">
                <a:solidFill>
                  <a:schemeClr val="bg1"/>
                </a:solidFill>
              </a:rPr>
              <a:t>If Brain = Mind, then all the properties of a brain must equal the properties of a mind</a:t>
            </a:r>
            <a:r>
              <a:rPr lang="en-NZ" sz="2000" dirty="0" smtClean="0">
                <a:solidFill>
                  <a:schemeClr val="bg1"/>
                </a:solidFill>
              </a:rPr>
              <a:t>. So the grand question is:</a:t>
            </a:r>
          </a:p>
          <a:p>
            <a:endParaRPr lang="en-NZ" sz="2000" dirty="0" smtClean="0">
              <a:solidFill>
                <a:schemeClr val="bg1"/>
              </a:solidFill>
            </a:endParaRPr>
          </a:p>
          <a:p>
            <a:pPr algn="ctr"/>
            <a:r>
              <a:rPr lang="en-NZ" sz="2000" b="1" dirty="0" smtClean="0">
                <a:solidFill>
                  <a:schemeClr val="accent3">
                    <a:lumMod val="75000"/>
                  </a:schemeClr>
                </a:solidFill>
              </a:rPr>
              <a:t>Do brain properties = mind properties?</a:t>
            </a:r>
            <a:endParaRPr lang="en-NZ" sz="2000" b="1" dirty="0" smtClean="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Effect transition="in" filter="fade">
                                      <p:cBhvr>
                                        <p:cTn id="20" dur="500"/>
                                        <p:tgtEl>
                                          <p:spTgt spid="7">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Effect transition="in" filter="fade">
                                      <p:cBhvr>
                                        <p:cTn id="23" dur="500"/>
                                        <p:tgtEl>
                                          <p:spTgt spid="7">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500"/>
                                        <p:tgtEl>
                                          <p:spTgt spid="7">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animEffect transition="in" filter="fade">
                                      <p:cBhvr>
                                        <p:cTn id="31"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5078313"/>
          </a:xfrm>
          <a:prstGeom prst="rect">
            <a:avLst/>
          </a:prstGeom>
          <a:noFill/>
        </p:spPr>
        <p:txBody>
          <a:bodyPr wrap="square" rtlCol="0">
            <a:spAutoFit/>
          </a:bodyPr>
          <a:lstStyle/>
          <a:p>
            <a:r>
              <a:rPr lang="en-NZ" sz="2400" b="1" dirty="0" smtClean="0">
                <a:solidFill>
                  <a:schemeClr val="bg1"/>
                </a:solidFill>
              </a:rPr>
              <a:t>5 ways in which brains and minds differ:</a:t>
            </a:r>
            <a:endParaRPr lang="en-NZ" sz="2400" dirty="0" smtClean="0">
              <a:solidFill>
                <a:schemeClr val="bg1"/>
              </a:solidFill>
            </a:endParaRPr>
          </a:p>
          <a:p>
            <a:pPr marL="457200" indent="-457200"/>
            <a:endParaRPr lang="en-NZ" sz="2000" dirty="0" smtClean="0">
              <a:solidFill>
                <a:schemeClr val="bg1"/>
              </a:solidFill>
            </a:endParaRPr>
          </a:p>
          <a:p>
            <a:pPr marL="457200" indent="-457200"/>
            <a:endParaRPr lang="en-NZ" sz="2000" dirty="0" smtClean="0">
              <a:solidFill>
                <a:schemeClr val="bg1"/>
              </a:solidFill>
            </a:endParaRPr>
          </a:p>
          <a:p>
            <a:pPr marL="457200" indent="-457200"/>
            <a:endParaRPr lang="en-NZ" sz="2000" dirty="0" smtClean="0">
              <a:solidFill>
                <a:schemeClr val="bg1"/>
              </a:solidFill>
            </a:endParaRPr>
          </a:p>
          <a:p>
            <a:pPr marL="457200" indent="-457200"/>
            <a:endParaRPr lang="en-NZ" sz="2000" dirty="0" smtClean="0">
              <a:solidFill>
                <a:schemeClr val="bg1"/>
              </a:solidFill>
            </a:endParaRPr>
          </a:p>
          <a:p>
            <a:pPr marL="457200" indent="-457200"/>
            <a:endParaRPr lang="en-NZ" sz="2000" dirty="0" smtClean="0">
              <a:solidFill>
                <a:schemeClr val="bg1"/>
              </a:solidFill>
            </a:endParaRPr>
          </a:p>
          <a:p>
            <a:pPr marL="457200" indent="-457200"/>
            <a:endParaRPr lang="en-NZ" sz="2000" dirty="0" smtClean="0">
              <a:solidFill>
                <a:schemeClr val="bg1"/>
              </a:solidFill>
            </a:endParaRPr>
          </a:p>
          <a:p>
            <a:endParaRPr lang="en-NZ" sz="2000" dirty="0" smtClean="0">
              <a:solidFill>
                <a:schemeClr val="bg1"/>
              </a:solidFill>
            </a:endParaRPr>
          </a:p>
          <a:p>
            <a:r>
              <a:rPr lang="en-NZ" sz="2000" dirty="0" smtClean="0">
                <a:solidFill>
                  <a:schemeClr val="bg1"/>
                </a:solidFill>
              </a:rPr>
              <a:t>If you closed your eyes and imagined a unique car, only you would know what that car looks like. Its shape, colour, and textures would exist only in your conscious thoughts.</a:t>
            </a:r>
          </a:p>
          <a:p>
            <a:endParaRPr lang="en-NZ" sz="2000" dirty="0" smtClean="0">
              <a:solidFill>
                <a:schemeClr val="bg1"/>
              </a:solidFill>
            </a:endParaRPr>
          </a:p>
          <a:p>
            <a:r>
              <a:rPr lang="en-NZ" sz="2000" dirty="0" smtClean="0">
                <a:solidFill>
                  <a:schemeClr val="bg1"/>
                </a:solidFill>
              </a:rPr>
              <a:t>Neuroscientists could not open your head up and see the car there. They could publically access your brain, but they could not access your private thoughts.</a:t>
            </a:r>
          </a:p>
          <a:p>
            <a:r>
              <a:rPr lang="en-NZ" sz="2000" dirty="0" smtClean="0">
                <a:solidFill>
                  <a:schemeClr val="bg1"/>
                </a:solidFill>
              </a:rPr>
              <a:t>Even if they saw brain activity firing, they could not map it to particular thoughts unless you told them what you were thinking.</a:t>
            </a:r>
          </a:p>
        </p:txBody>
      </p:sp>
      <p:pic>
        <p:nvPicPr>
          <p:cNvPr id="4" name="Picture 3" descr="public-private.png"/>
          <p:cNvPicPr>
            <a:picLocks noChangeAspect="1"/>
          </p:cNvPicPr>
          <p:nvPr/>
        </p:nvPicPr>
        <p:blipFill>
          <a:blip r:embed="rId4" cstate="print"/>
          <a:stretch>
            <a:fillRect/>
          </a:stretch>
        </p:blipFill>
        <p:spPr>
          <a:xfrm>
            <a:off x="2635798" y="1916832"/>
            <a:ext cx="3872405" cy="19177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fade">
                                      <p:cBhvr>
                                        <p:cTn id="12" dur="500"/>
                                        <p:tgtEl>
                                          <p:spTgt spid="7">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animEffect transition="in" filter="fade">
                                      <p:cBhvr>
                                        <p:cTn id="17" dur="500"/>
                                        <p:tgtEl>
                                          <p:spTgt spid="7">
                                            <p:txEl>
                                              <p:pRg st="10" end="1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11" end="11"/>
                                            </p:txEl>
                                          </p:spTgt>
                                        </p:tgtEl>
                                        <p:attrNameLst>
                                          <p:attrName>style.visibility</p:attrName>
                                        </p:attrNameLst>
                                      </p:cBhvr>
                                      <p:to>
                                        <p:strVal val="visible"/>
                                      </p:to>
                                    </p:set>
                                    <p:animEffect transition="in" filter="fade">
                                      <p:cBhvr>
                                        <p:cTn id="20"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5078313"/>
          </a:xfrm>
          <a:prstGeom prst="rect">
            <a:avLst/>
          </a:prstGeom>
          <a:noFill/>
        </p:spPr>
        <p:txBody>
          <a:bodyPr wrap="square" rtlCol="0">
            <a:spAutoFit/>
          </a:bodyPr>
          <a:lstStyle/>
          <a:p>
            <a:pPr lvl="0"/>
            <a:r>
              <a:rPr lang="en-NZ" sz="2400" b="1" dirty="0" smtClean="0">
                <a:solidFill>
                  <a:prstClr val="white"/>
                </a:solidFill>
              </a:rPr>
              <a:t>5 ways in which brains and minds differ:</a:t>
            </a:r>
            <a:endParaRPr lang="en-NZ" sz="2400" dirty="0" smtClean="0">
              <a:solidFill>
                <a:prstClr val="white"/>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r>
              <a:rPr lang="en-NZ" sz="2000" dirty="0" smtClean="0">
                <a:solidFill>
                  <a:schemeClr val="bg1"/>
                </a:solidFill>
              </a:rPr>
              <a:t>Mental states are directed - they are about something other than themselves.</a:t>
            </a:r>
          </a:p>
          <a:p>
            <a:endParaRPr lang="en-NZ" sz="2000" dirty="0" smtClean="0">
              <a:solidFill>
                <a:schemeClr val="bg1"/>
              </a:solidFill>
            </a:endParaRPr>
          </a:p>
          <a:p>
            <a:r>
              <a:rPr lang="en-NZ" sz="2000" dirty="0" smtClean="0">
                <a:solidFill>
                  <a:schemeClr val="bg1"/>
                </a:solidFill>
              </a:rPr>
              <a:t>If I hear a burglar outside my house at night, my thoughts are </a:t>
            </a:r>
            <a:r>
              <a:rPr lang="en-NZ" sz="2000" i="1" dirty="0" smtClean="0">
                <a:solidFill>
                  <a:schemeClr val="bg1"/>
                </a:solidFill>
              </a:rPr>
              <a:t>about</a:t>
            </a:r>
            <a:r>
              <a:rPr lang="en-NZ" sz="2000" dirty="0" smtClean="0">
                <a:solidFill>
                  <a:schemeClr val="bg1"/>
                </a:solidFill>
              </a:rPr>
              <a:t> that burglar and whether or not my door is locked. My mental state is dependent on the physical state of the burglar and the door. It has an “about-</a:t>
            </a:r>
            <a:r>
              <a:rPr lang="en-NZ" sz="2000" dirty="0" err="1" smtClean="0">
                <a:solidFill>
                  <a:schemeClr val="bg1"/>
                </a:solidFill>
              </a:rPr>
              <a:t>ness</a:t>
            </a:r>
            <a:r>
              <a:rPr lang="en-NZ" sz="2000" dirty="0" smtClean="0">
                <a:solidFill>
                  <a:schemeClr val="bg1"/>
                </a:solidFill>
              </a:rPr>
              <a:t>” about it.</a:t>
            </a:r>
          </a:p>
          <a:p>
            <a:endParaRPr lang="en-NZ" sz="2000" dirty="0" smtClean="0">
              <a:solidFill>
                <a:schemeClr val="bg1"/>
              </a:solidFill>
            </a:endParaRPr>
          </a:p>
          <a:p>
            <a:r>
              <a:rPr lang="en-NZ" sz="2000" dirty="0" smtClean="0">
                <a:solidFill>
                  <a:schemeClr val="bg1"/>
                </a:solidFill>
              </a:rPr>
              <a:t>Physical things like the door are not about anything. They simply are. They are undirected. They have an “is-</a:t>
            </a:r>
            <a:r>
              <a:rPr lang="en-NZ" sz="2000" dirty="0" err="1" smtClean="0">
                <a:solidFill>
                  <a:schemeClr val="bg1"/>
                </a:solidFill>
              </a:rPr>
              <a:t>ness</a:t>
            </a:r>
            <a:r>
              <a:rPr lang="en-NZ" sz="2000" dirty="0" smtClean="0">
                <a:solidFill>
                  <a:schemeClr val="bg1"/>
                </a:solidFill>
              </a:rPr>
              <a:t>” to them.</a:t>
            </a:r>
            <a:endParaRPr lang="en-NZ" sz="2000" dirty="0" smtClean="0">
              <a:solidFill>
                <a:schemeClr val="bg1"/>
              </a:solidFill>
            </a:endParaRPr>
          </a:p>
        </p:txBody>
      </p:sp>
      <p:pic>
        <p:nvPicPr>
          <p:cNvPr id="4" name="Picture 3" descr="isness-aboutness.png"/>
          <p:cNvPicPr>
            <a:picLocks noChangeAspect="1"/>
          </p:cNvPicPr>
          <p:nvPr/>
        </p:nvPicPr>
        <p:blipFill>
          <a:blip r:embed="rId4" cstate="print"/>
          <a:stretch>
            <a:fillRect/>
          </a:stretch>
        </p:blipFill>
        <p:spPr>
          <a:xfrm>
            <a:off x="2627784" y="1916832"/>
            <a:ext cx="3888432" cy="1947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fade">
                                      <p:cBhvr>
                                        <p:cTn id="12" dur="500"/>
                                        <p:tgtEl>
                                          <p:spTgt spid="7">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animEffect transition="in" filter="fade">
                                      <p:cBhvr>
                                        <p:cTn id="17" dur="500"/>
                                        <p:tgtEl>
                                          <p:spTgt spid="7">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2" end="12"/>
                                            </p:txEl>
                                          </p:spTgt>
                                        </p:tgtEl>
                                        <p:attrNameLst>
                                          <p:attrName>style.visibility</p:attrName>
                                        </p:attrNameLst>
                                      </p:cBhvr>
                                      <p:to>
                                        <p:strVal val="visible"/>
                                      </p:to>
                                    </p:set>
                                    <p:animEffect transition="in" filter="fade">
                                      <p:cBhvr>
                                        <p:cTn id="2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4462760"/>
          </a:xfrm>
          <a:prstGeom prst="rect">
            <a:avLst/>
          </a:prstGeom>
          <a:noFill/>
        </p:spPr>
        <p:txBody>
          <a:bodyPr wrap="square" rtlCol="0">
            <a:spAutoFit/>
          </a:bodyPr>
          <a:lstStyle/>
          <a:p>
            <a:pPr lvl="0"/>
            <a:r>
              <a:rPr lang="en-NZ" sz="2400" b="1" dirty="0" smtClean="0">
                <a:solidFill>
                  <a:prstClr val="white"/>
                </a:solidFill>
              </a:rPr>
              <a:t>5 ways in which brains and minds differ:</a:t>
            </a:r>
            <a:endParaRPr lang="en-NZ" sz="2400" dirty="0" smtClean="0">
              <a:solidFill>
                <a:prstClr val="white"/>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r>
              <a:rPr lang="en-NZ" sz="2000" dirty="0" smtClean="0">
                <a:solidFill>
                  <a:schemeClr val="bg1"/>
                </a:solidFill>
              </a:rPr>
              <a:t>Sometimes our thoughts are incorrect. I may think that a burglar is outside my house, but I could be wrong. There may not be a burglar at all.</a:t>
            </a:r>
          </a:p>
          <a:p>
            <a:endParaRPr lang="en-NZ" sz="2000" dirty="0" smtClean="0">
              <a:solidFill>
                <a:schemeClr val="bg1"/>
              </a:solidFill>
            </a:endParaRPr>
          </a:p>
          <a:p>
            <a:r>
              <a:rPr lang="en-NZ" sz="2000" dirty="0" smtClean="0">
                <a:solidFill>
                  <a:schemeClr val="bg1"/>
                </a:solidFill>
              </a:rPr>
              <a:t>However, my thoughts about the burglar are indisputable. </a:t>
            </a:r>
          </a:p>
          <a:p>
            <a:endParaRPr lang="en-NZ" sz="2000" dirty="0" smtClean="0">
              <a:solidFill>
                <a:schemeClr val="bg1"/>
              </a:solidFill>
            </a:endParaRPr>
          </a:p>
          <a:p>
            <a:r>
              <a:rPr lang="en-NZ" sz="2000" dirty="0" smtClean="0">
                <a:solidFill>
                  <a:schemeClr val="bg1"/>
                </a:solidFill>
              </a:rPr>
              <a:t>You can be incorrect about physical entities, but your beliefs are indisputable.</a:t>
            </a:r>
            <a:endParaRPr lang="en-NZ" sz="2000" dirty="0" smtClean="0">
              <a:solidFill>
                <a:schemeClr val="bg1"/>
              </a:solidFill>
            </a:endParaRPr>
          </a:p>
        </p:txBody>
      </p:sp>
      <p:pic>
        <p:nvPicPr>
          <p:cNvPr id="4" name="Picture 3" descr="incorrect-indisputable.png"/>
          <p:cNvPicPr>
            <a:picLocks noChangeAspect="1"/>
          </p:cNvPicPr>
          <p:nvPr/>
        </p:nvPicPr>
        <p:blipFill>
          <a:blip r:embed="rId4" cstate="print"/>
          <a:stretch>
            <a:fillRect/>
          </a:stretch>
        </p:blipFill>
        <p:spPr>
          <a:xfrm>
            <a:off x="2574471" y="1824350"/>
            <a:ext cx="3995059" cy="2036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fade">
                                      <p:cBhvr>
                                        <p:cTn id="12" dur="500"/>
                                        <p:tgtEl>
                                          <p:spTgt spid="7">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animEffect transition="in" filter="fade">
                                      <p:cBhvr>
                                        <p:cTn id="17" dur="500"/>
                                        <p:tgtEl>
                                          <p:spTgt spid="7">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2" end="12"/>
                                            </p:txEl>
                                          </p:spTgt>
                                        </p:tgtEl>
                                        <p:attrNameLst>
                                          <p:attrName>style.visibility</p:attrName>
                                        </p:attrNameLst>
                                      </p:cBhvr>
                                      <p:to>
                                        <p:strVal val="visible"/>
                                      </p:to>
                                    </p:set>
                                    <p:animEffect transition="in" filter="fade">
                                      <p:cBhvr>
                                        <p:cTn id="2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5386090"/>
          </a:xfrm>
          <a:prstGeom prst="rect">
            <a:avLst/>
          </a:prstGeom>
          <a:noFill/>
        </p:spPr>
        <p:txBody>
          <a:bodyPr wrap="square" rtlCol="0">
            <a:spAutoFit/>
          </a:bodyPr>
          <a:lstStyle/>
          <a:p>
            <a:pPr lvl="0"/>
            <a:r>
              <a:rPr lang="en-NZ" sz="2400" b="1" dirty="0" smtClean="0">
                <a:solidFill>
                  <a:prstClr val="white"/>
                </a:solidFill>
              </a:rPr>
              <a:t>5 ways in which brains and minds differ:</a:t>
            </a:r>
            <a:endParaRPr lang="en-NZ" sz="2400" dirty="0" smtClean="0">
              <a:solidFill>
                <a:prstClr val="white"/>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r>
              <a:rPr lang="en-NZ" sz="2000" dirty="0" smtClean="0">
                <a:solidFill>
                  <a:schemeClr val="bg1"/>
                </a:solidFill>
              </a:rPr>
              <a:t>A police officer training for firing a gun in a life-threatening situation will learn as much as they can about the situation. They will learn the physics of the gun, the characteristics of the ammunition, the biology of the human body, the impact a bullet will have on an attacker. For the sake of illustration, let’s say the officer is entirely knowledgeable of every physical aspect of the event.</a:t>
            </a:r>
          </a:p>
          <a:p>
            <a:endParaRPr lang="en-NZ" sz="2000" dirty="0" smtClean="0">
              <a:solidFill>
                <a:schemeClr val="bg1"/>
              </a:solidFill>
            </a:endParaRPr>
          </a:p>
          <a:p>
            <a:r>
              <a:rPr lang="en-NZ" sz="2000" dirty="0" smtClean="0">
                <a:solidFill>
                  <a:schemeClr val="bg1"/>
                </a:solidFill>
              </a:rPr>
              <a:t>But the officer will still be missing the experience of being in the shoot out. There will be an experience of thoughts, pains, trauma, desires, etc, that can only be described subjectively.</a:t>
            </a:r>
          </a:p>
        </p:txBody>
      </p:sp>
      <p:pic>
        <p:nvPicPr>
          <p:cNvPr id="4" name="Picture 3" descr="impersonal-personal.png"/>
          <p:cNvPicPr>
            <a:picLocks noChangeAspect="1"/>
          </p:cNvPicPr>
          <p:nvPr/>
        </p:nvPicPr>
        <p:blipFill>
          <a:blip r:embed="rId4" cstate="print"/>
          <a:stretch>
            <a:fillRect/>
          </a:stretch>
        </p:blipFill>
        <p:spPr>
          <a:xfrm>
            <a:off x="2519772" y="1844825"/>
            <a:ext cx="4104456" cy="20976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fade">
                                      <p:cBhvr>
                                        <p:cTn id="12" dur="500"/>
                                        <p:tgtEl>
                                          <p:spTgt spid="7">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animEffect transition="in" filter="fade">
                                      <p:cBhvr>
                                        <p:cTn id="1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4968552" cy="5447645"/>
          </a:xfrm>
          <a:prstGeom prst="rect">
            <a:avLst/>
          </a:prstGeom>
          <a:noFill/>
        </p:spPr>
        <p:txBody>
          <a:bodyPr wrap="square" rtlCol="0">
            <a:spAutoFit/>
          </a:bodyPr>
          <a:lstStyle/>
          <a:p>
            <a:pPr lvl="0"/>
            <a:r>
              <a:rPr lang="en-NZ" sz="2400" b="1" dirty="0" smtClean="0">
                <a:solidFill>
                  <a:prstClr val="white"/>
                </a:solidFill>
              </a:rPr>
              <a:t>Another example:</a:t>
            </a:r>
            <a:endParaRPr lang="en-NZ" sz="2000" dirty="0" smtClean="0">
              <a:solidFill>
                <a:schemeClr val="bg1"/>
              </a:solidFill>
            </a:endParaRPr>
          </a:p>
          <a:p>
            <a:r>
              <a:rPr lang="en-NZ" dirty="0" smtClean="0">
                <a:solidFill>
                  <a:schemeClr val="bg1"/>
                </a:solidFill>
              </a:rPr>
              <a:t>I</a:t>
            </a:r>
            <a:r>
              <a:rPr lang="en-NZ" dirty="0" smtClean="0">
                <a:solidFill>
                  <a:schemeClr val="bg1"/>
                </a:solidFill>
              </a:rPr>
              <a:t>magine a woman called Mary who has spent her entire life in a black and white room with a black and white TV and books.</a:t>
            </a:r>
          </a:p>
          <a:p>
            <a:r>
              <a:rPr lang="en-NZ" dirty="0" smtClean="0">
                <a:solidFill>
                  <a:schemeClr val="bg1"/>
                </a:solidFill>
              </a:rPr>
              <a:t>Mary spends her time </a:t>
            </a:r>
            <a:r>
              <a:rPr lang="en-NZ" dirty="0" smtClean="0">
                <a:solidFill>
                  <a:schemeClr val="bg1"/>
                </a:solidFill>
              </a:rPr>
              <a:t>studying </a:t>
            </a:r>
            <a:r>
              <a:rPr lang="en-NZ" dirty="0" smtClean="0">
                <a:solidFill>
                  <a:schemeClr val="bg1"/>
                </a:solidFill>
              </a:rPr>
              <a:t>neurophysics</a:t>
            </a:r>
            <a:r>
              <a:rPr lang="en-NZ" dirty="0" smtClean="0">
                <a:solidFill>
                  <a:schemeClr val="bg1"/>
                </a:solidFill>
              </a:rPr>
              <a:t>, </a:t>
            </a:r>
            <a:r>
              <a:rPr lang="en-NZ" dirty="0" smtClean="0">
                <a:solidFill>
                  <a:schemeClr val="bg1"/>
                </a:solidFill>
              </a:rPr>
              <a:t>specialising in the science of colour. She learns everything there is to know about light, optics, the physics of colour and how it affects our sensory organs and abilities.</a:t>
            </a:r>
          </a:p>
          <a:p>
            <a:endParaRPr lang="en-NZ" dirty="0" smtClean="0">
              <a:solidFill>
                <a:schemeClr val="bg1"/>
              </a:solidFill>
            </a:endParaRPr>
          </a:p>
          <a:p>
            <a:r>
              <a:rPr lang="en-NZ" dirty="0" smtClean="0">
                <a:solidFill>
                  <a:schemeClr val="bg1"/>
                </a:solidFill>
              </a:rPr>
              <a:t>But when Mary finally leaves her black and white room and experiences colour for the first time, has she learned something new?</a:t>
            </a:r>
          </a:p>
          <a:p>
            <a:r>
              <a:rPr lang="en-NZ" dirty="0" smtClean="0">
                <a:solidFill>
                  <a:schemeClr val="bg1"/>
                </a:solidFill>
              </a:rPr>
              <a:t>Her knowledge about colours is not the same as her experience of seeing colours.</a:t>
            </a:r>
          </a:p>
          <a:p>
            <a:endParaRPr lang="en-NZ" dirty="0" smtClean="0">
              <a:solidFill>
                <a:schemeClr val="bg1"/>
              </a:solidFill>
            </a:endParaRPr>
          </a:p>
          <a:p>
            <a:r>
              <a:rPr lang="en-NZ" dirty="0" smtClean="0">
                <a:solidFill>
                  <a:schemeClr val="bg1"/>
                </a:solidFill>
              </a:rPr>
              <a:t>If everything could be explained in physical terms, then when Mary saw colours it should not have added to her knowledge at all.</a:t>
            </a:r>
          </a:p>
        </p:txBody>
      </p:sp>
      <p:pic>
        <p:nvPicPr>
          <p:cNvPr id="6" name="Picture 5" descr="mary-black-white.png"/>
          <p:cNvPicPr>
            <a:picLocks noChangeAspect="1"/>
          </p:cNvPicPr>
          <p:nvPr/>
        </p:nvPicPr>
        <p:blipFill>
          <a:blip r:embed="rId4" cstate="print"/>
          <a:stretch>
            <a:fillRect/>
          </a:stretch>
        </p:blipFill>
        <p:spPr>
          <a:xfrm>
            <a:off x="5004048" y="1649338"/>
            <a:ext cx="4059943" cy="2283718"/>
          </a:xfrm>
          <a:prstGeom prst="rect">
            <a:avLst/>
          </a:prstGeom>
        </p:spPr>
      </p:pic>
      <p:pic>
        <p:nvPicPr>
          <p:cNvPr id="8" name="Picture 7" descr="mary-colour-1.png"/>
          <p:cNvPicPr>
            <a:picLocks noChangeAspect="1"/>
          </p:cNvPicPr>
          <p:nvPr/>
        </p:nvPicPr>
        <p:blipFill>
          <a:blip r:embed="rId5" cstate="print"/>
          <a:stretch>
            <a:fillRect/>
          </a:stretch>
        </p:blipFill>
        <p:spPr>
          <a:xfrm>
            <a:off x="5004048" y="4149080"/>
            <a:ext cx="4067944" cy="2288218"/>
          </a:xfrm>
          <a:prstGeom prst="rect">
            <a:avLst/>
          </a:prstGeom>
        </p:spPr>
      </p:pic>
      <p:sp>
        <p:nvSpPr>
          <p:cNvPr id="9" name="TextBox 8"/>
          <p:cNvSpPr txBox="1"/>
          <p:nvPr/>
        </p:nvSpPr>
        <p:spPr>
          <a:xfrm>
            <a:off x="8028384" y="6453336"/>
            <a:ext cx="972616" cy="261610"/>
          </a:xfrm>
          <a:prstGeom prst="rect">
            <a:avLst/>
          </a:prstGeom>
          <a:noFill/>
        </p:spPr>
        <p:txBody>
          <a:bodyPr wrap="square" rtlCol="0">
            <a:spAutoFit/>
          </a:bodyPr>
          <a:lstStyle/>
          <a:p>
            <a:r>
              <a:rPr lang="en-NZ" sz="1100" dirty="0" smtClean="0">
                <a:solidFill>
                  <a:schemeClr val="bg1"/>
                </a:solidFill>
                <a:hlinkClick r:id="rId6"/>
              </a:rPr>
              <a:t>Image source</a:t>
            </a:r>
            <a:endParaRPr lang="en-NZ"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500"/>
                                        <p:tgtEl>
                                          <p:spTgt spid="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4770537"/>
          </a:xfrm>
          <a:prstGeom prst="rect">
            <a:avLst/>
          </a:prstGeom>
          <a:noFill/>
        </p:spPr>
        <p:txBody>
          <a:bodyPr wrap="square" rtlCol="0">
            <a:spAutoFit/>
          </a:bodyPr>
          <a:lstStyle/>
          <a:p>
            <a:pPr lvl="0"/>
            <a:r>
              <a:rPr lang="en-NZ" sz="2400" b="1" dirty="0" smtClean="0">
                <a:solidFill>
                  <a:prstClr val="white"/>
                </a:solidFill>
              </a:rPr>
              <a:t>5 ways in which brains and minds differ:</a:t>
            </a:r>
            <a:endParaRPr lang="en-NZ" sz="2400" dirty="0" smtClean="0">
              <a:solidFill>
                <a:prstClr val="white"/>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endParaRPr lang="en-NZ" sz="2000" dirty="0" smtClean="0">
              <a:solidFill>
                <a:schemeClr val="bg1"/>
              </a:solidFill>
            </a:endParaRPr>
          </a:p>
          <a:p>
            <a:r>
              <a:rPr lang="en-NZ" sz="2000" dirty="0" smtClean="0">
                <a:solidFill>
                  <a:schemeClr val="bg1"/>
                </a:solidFill>
              </a:rPr>
              <a:t>As physical entities, brains can be weighed, measured for length or width, and calculated for mass. Our brains and nervous systems can be described thoroughly using physics and chemistry.</a:t>
            </a:r>
          </a:p>
          <a:p>
            <a:endParaRPr lang="en-NZ" sz="2000" dirty="0" smtClean="0">
              <a:solidFill>
                <a:schemeClr val="bg1"/>
              </a:solidFill>
            </a:endParaRPr>
          </a:p>
          <a:p>
            <a:r>
              <a:rPr lang="en-NZ" sz="2000" dirty="0" smtClean="0">
                <a:solidFill>
                  <a:schemeClr val="bg1"/>
                </a:solidFill>
              </a:rPr>
              <a:t>Mental entities (desires, sensations, emotions, wills, etc) cannot be measured or analysed using physics or chemistry. Thoughts may have propositional content, but they do not have physical weight.</a:t>
            </a:r>
            <a:endParaRPr lang="en-NZ" sz="2000" dirty="0" smtClean="0">
              <a:solidFill>
                <a:schemeClr val="bg1"/>
              </a:solidFill>
            </a:endParaRPr>
          </a:p>
        </p:txBody>
      </p:sp>
      <p:pic>
        <p:nvPicPr>
          <p:cNvPr id="4" name="Picture 3" descr="measurable-measureless.png"/>
          <p:cNvPicPr>
            <a:picLocks noChangeAspect="1"/>
          </p:cNvPicPr>
          <p:nvPr/>
        </p:nvPicPr>
        <p:blipFill>
          <a:blip r:embed="rId4" cstate="print"/>
          <a:stretch>
            <a:fillRect/>
          </a:stretch>
        </p:blipFill>
        <p:spPr>
          <a:xfrm>
            <a:off x="2447764" y="1831770"/>
            <a:ext cx="4248472" cy="21044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fade">
                                      <p:cBhvr>
                                        <p:cTn id="12" dur="500"/>
                                        <p:tgtEl>
                                          <p:spTgt spid="7">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animEffect transition="in" filter="fade">
                                      <p:cBhvr>
                                        <p:cTn id="1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44415</TotalTime>
  <Words>2010</Words>
  <Application>Microsoft Office PowerPoint</Application>
  <PresentationFormat>On-screen Show (4:3)</PresentationFormat>
  <Paragraphs>189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Consciousness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Jono</dc:creator>
  <cp:lastModifiedBy>Jono</cp:lastModifiedBy>
  <cp:revision>516</cp:revision>
  <dcterms:created xsi:type="dcterms:W3CDTF">2021-03-06T03:58:54Z</dcterms:created>
  <dcterms:modified xsi:type="dcterms:W3CDTF">2021-05-16T03:02:25Z</dcterms:modified>
</cp:coreProperties>
</file>